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257" r:id="rId5"/>
    <p:sldId id="397" r:id="rId6"/>
    <p:sldId id="396" r:id="rId7"/>
    <p:sldId id="398" r:id="rId8"/>
    <p:sldId id="420" r:id="rId9"/>
    <p:sldId id="308" r:id="rId10"/>
    <p:sldId id="309" r:id="rId11"/>
    <p:sldId id="395" r:id="rId12"/>
    <p:sldId id="399" r:id="rId13"/>
    <p:sldId id="400" r:id="rId14"/>
    <p:sldId id="401" r:id="rId15"/>
    <p:sldId id="418" r:id="rId16"/>
    <p:sldId id="411" r:id="rId17"/>
    <p:sldId id="403" r:id="rId18"/>
    <p:sldId id="404" r:id="rId19"/>
    <p:sldId id="405" r:id="rId20"/>
    <p:sldId id="406" r:id="rId21"/>
    <p:sldId id="409" r:id="rId22"/>
    <p:sldId id="408" r:id="rId23"/>
    <p:sldId id="402" r:id="rId24"/>
    <p:sldId id="407" r:id="rId25"/>
    <p:sldId id="412" r:id="rId26"/>
    <p:sldId id="413" r:id="rId27"/>
    <p:sldId id="387" r:id="rId28"/>
    <p:sldId id="390" r:id="rId29"/>
    <p:sldId id="391" r:id="rId30"/>
    <p:sldId id="377" r:id="rId31"/>
    <p:sldId id="389" r:id="rId32"/>
    <p:sldId id="421" r:id="rId33"/>
    <p:sldId id="422" r:id="rId34"/>
    <p:sldId id="423" r:id="rId35"/>
    <p:sldId id="414" r:id="rId36"/>
    <p:sldId id="425" r:id="rId37"/>
    <p:sldId id="419" r:id="rId38"/>
    <p:sldId id="360" r:id="rId39"/>
    <p:sldId id="415" r:id="rId40"/>
    <p:sldId id="361" r:id="rId41"/>
    <p:sldId id="392" r:id="rId42"/>
    <p:sldId id="416" r:id="rId43"/>
    <p:sldId id="41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718" autoAdjust="0"/>
  </p:normalViewPr>
  <p:slideViewPr>
    <p:cSldViewPr>
      <p:cViewPr varScale="1">
        <p:scale>
          <a:sx n="70" d="100"/>
          <a:sy n="70" d="100"/>
        </p:scale>
        <p:origin x="-138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211D65-66A9-4688-8B9E-8983DCE6D048}" type="datetimeFigureOut">
              <a:rPr lang="en-GB" smtClean="0"/>
              <a:pPr/>
              <a:t>28/04/2015</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F93E2D-4BA3-47C7-AE56-FAA516D2FF63}" type="slidenum">
              <a:rPr lang="en-GB" smtClean="0"/>
              <a:pPr/>
              <a:t>‹#›</a:t>
            </a:fld>
            <a:endParaRPr lang="en-GB"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8DF4DA-AC1A-4B08-AC83-3CF419964177}" type="datetimeFigureOut">
              <a:rPr lang="en-GB" smtClean="0"/>
              <a:pPr/>
              <a:t>28/04/2015</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C3D2BC-F978-4F12-B2C1-F7DB4EC56734}"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dirty="0" smtClean="0"/>
          </a:p>
        </p:txBody>
      </p:sp>
      <p:sp>
        <p:nvSpPr>
          <p:cNvPr id="4" name="Slide Number Placeholder 3"/>
          <p:cNvSpPr>
            <a:spLocks noGrp="1"/>
          </p:cNvSpPr>
          <p:nvPr>
            <p:ph type="sldNum" sz="quarter" idx="5"/>
          </p:nvPr>
        </p:nvSpPr>
        <p:spPr/>
        <p:txBody>
          <a:bodyPr/>
          <a:lstStyle/>
          <a:p>
            <a:pPr>
              <a:defRPr/>
            </a:pPr>
            <a:fld id="{6C23DFA0-8D78-4D24-B4E6-E18CB8D511D0}" type="slidenum">
              <a:rPr lang="en-GB" smtClean="0"/>
              <a:pPr>
                <a:defRPr/>
              </a:pPr>
              <a:t>1</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317EE8-5A5B-4ADE-9CC6-1FC1B355A007}" type="slidenum">
              <a:rPr lang="en-GB" smtClean="0"/>
              <a:pPr fontAlgn="base">
                <a:spcBef>
                  <a:spcPct val="0"/>
                </a:spcBef>
                <a:spcAft>
                  <a:spcPct val="0"/>
                </a:spcAft>
                <a:defRPr/>
              </a:pPr>
              <a:t>40</a:t>
            </a:fld>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9DA54A5-A386-4529-95A6-FA048E769D27}" type="datetimeFigureOut">
              <a:rPr lang="en-GB" smtClean="0"/>
              <a:pPr/>
              <a:t>28/04/2015</a:t>
            </a:fld>
            <a:endParaRPr lang="en-GB"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7B3694C-7986-4839-9FD1-DC55570CCEAB}"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p:txBody>
          <a:bodyPr/>
          <a:lstStyle>
            <a:extLst/>
          </a:lstStyle>
          <a:p>
            <a:fld id="{E7B3694C-7986-4839-9FD1-DC55570CCEAB}"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p:txBody>
          <a:bodyPr/>
          <a:lstStyle>
            <a:extLst/>
          </a:lstStyle>
          <a:p>
            <a:fld id="{E7B3694C-7986-4839-9FD1-DC55570CCEAB}"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p:txBody>
          <a:bodyPr/>
          <a:lstStyle>
            <a:extLst/>
          </a:lstStyle>
          <a:p>
            <a:fld id="{E7B3694C-7986-4839-9FD1-DC55570CCEAB}" type="slidenum">
              <a:rPr lang="en-GB" smtClean="0"/>
              <a:pPr/>
              <a:t>‹#›</a:t>
            </a:fld>
            <a:endParaRPr lang="en-GB"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5" name="Footer Placeholder 4"/>
          <p:cNvSpPr>
            <a:spLocks noGrp="1"/>
          </p:cNvSpPr>
          <p:nvPr>
            <p:ph type="ftr" sz="quarter" idx="11"/>
          </p:nvPr>
        </p:nvSpPr>
        <p:spPr/>
        <p:txBody>
          <a:bodyPr/>
          <a:lstStyle>
            <a:extLst/>
          </a:lstStyle>
          <a:p>
            <a:endParaRPr lang="en-GB" dirty="0"/>
          </a:p>
        </p:txBody>
      </p:sp>
      <p:sp>
        <p:nvSpPr>
          <p:cNvPr id="6" name="Slide Number Placeholder 5"/>
          <p:cNvSpPr>
            <a:spLocks noGrp="1"/>
          </p:cNvSpPr>
          <p:nvPr>
            <p:ph type="sldNum" sz="quarter" idx="12"/>
          </p:nvPr>
        </p:nvSpPr>
        <p:spPr/>
        <p:txBody>
          <a:bodyPr/>
          <a:lstStyle>
            <a:extLst/>
          </a:lstStyle>
          <a:p>
            <a:fld id="{E7B3694C-7986-4839-9FD1-DC55570CCEAB}" type="slidenum">
              <a:rPr lang="en-GB" smtClean="0"/>
              <a:pPr/>
              <a:t>‹#›</a:t>
            </a:fld>
            <a:endParaRPr lang="en-GB"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6" name="Footer Placeholder 5"/>
          <p:cNvSpPr>
            <a:spLocks noGrp="1"/>
          </p:cNvSpPr>
          <p:nvPr>
            <p:ph type="ftr" sz="quarter" idx="11"/>
          </p:nvPr>
        </p:nvSpPr>
        <p:spPr/>
        <p:txBody>
          <a:bodyPr/>
          <a:lstStyle>
            <a:extLst/>
          </a:lstStyle>
          <a:p>
            <a:endParaRPr lang="en-GB" dirty="0"/>
          </a:p>
        </p:txBody>
      </p:sp>
      <p:sp>
        <p:nvSpPr>
          <p:cNvPr id="7" name="Slide Number Placeholder 6"/>
          <p:cNvSpPr>
            <a:spLocks noGrp="1"/>
          </p:cNvSpPr>
          <p:nvPr>
            <p:ph type="sldNum" sz="quarter" idx="12"/>
          </p:nvPr>
        </p:nvSpPr>
        <p:spPr/>
        <p:txBody>
          <a:bodyPr/>
          <a:lstStyle>
            <a:extLst/>
          </a:lstStyle>
          <a:p>
            <a:fld id="{E7B3694C-7986-4839-9FD1-DC55570CCEAB}" type="slidenum">
              <a:rPr lang="en-GB" smtClean="0"/>
              <a:pPr/>
              <a:t>‹#›</a:t>
            </a:fld>
            <a:endParaRPr lang="en-GB"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8" name="Footer Placeholder 7"/>
          <p:cNvSpPr>
            <a:spLocks noGrp="1"/>
          </p:cNvSpPr>
          <p:nvPr>
            <p:ph type="ftr" sz="quarter" idx="11"/>
          </p:nvPr>
        </p:nvSpPr>
        <p:spPr/>
        <p:txBody>
          <a:bodyPr/>
          <a:lstStyle>
            <a:extLst/>
          </a:lstStyle>
          <a:p>
            <a:endParaRPr lang="en-GB" dirty="0"/>
          </a:p>
        </p:txBody>
      </p:sp>
      <p:sp>
        <p:nvSpPr>
          <p:cNvPr id="9" name="Slide Number Placeholder 8"/>
          <p:cNvSpPr>
            <a:spLocks noGrp="1"/>
          </p:cNvSpPr>
          <p:nvPr>
            <p:ph type="sldNum" sz="quarter" idx="12"/>
          </p:nvPr>
        </p:nvSpPr>
        <p:spPr/>
        <p:txBody>
          <a:bodyPr/>
          <a:lstStyle>
            <a:extLst/>
          </a:lstStyle>
          <a:p>
            <a:fld id="{E7B3694C-7986-4839-9FD1-DC55570CCEAB}" type="slidenum">
              <a:rPr lang="en-GB" smtClean="0"/>
              <a:pPr/>
              <a:t>‹#›</a:t>
            </a:fld>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4" name="Footer Placeholder 3"/>
          <p:cNvSpPr>
            <a:spLocks noGrp="1"/>
          </p:cNvSpPr>
          <p:nvPr>
            <p:ph type="ftr" sz="quarter" idx="11"/>
          </p:nvPr>
        </p:nvSpPr>
        <p:spPr/>
        <p:txBody>
          <a:bodyPr/>
          <a:lstStyle>
            <a:extLst/>
          </a:lstStyle>
          <a:p>
            <a:endParaRPr lang="en-GB" dirty="0"/>
          </a:p>
        </p:txBody>
      </p:sp>
      <p:sp>
        <p:nvSpPr>
          <p:cNvPr id="5" name="Slide Number Placeholder 4"/>
          <p:cNvSpPr>
            <a:spLocks noGrp="1"/>
          </p:cNvSpPr>
          <p:nvPr>
            <p:ph type="sldNum" sz="quarter" idx="12"/>
          </p:nvPr>
        </p:nvSpPr>
        <p:spPr/>
        <p:txBody>
          <a:bodyPr/>
          <a:lstStyle>
            <a:extLst/>
          </a:lstStyle>
          <a:p>
            <a:fld id="{E7B3694C-7986-4839-9FD1-DC55570CCEAB}" type="slidenum">
              <a:rPr lang="en-GB" smtClean="0"/>
              <a:pPr/>
              <a:t>‹#›</a:t>
            </a:fld>
            <a:endParaRPr lang="en-GB"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9DA54A5-A386-4529-95A6-FA048E769D27}" type="datetimeFigureOut">
              <a:rPr lang="en-GB" smtClean="0"/>
              <a:pPr/>
              <a:t>28/04/2015</a:t>
            </a:fld>
            <a:endParaRPr lang="en-GB" dirty="0"/>
          </a:p>
        </p:txBody>
      </p:sp>
      <p:sp>
        <p:nvSpPr>
          <p:cNvPr id="3" name="Footer Placeholder 2"/>
          <p:cNvSpPr>
            <a:spLocks noGrp="1"/>
          </p:cNvSpPr>
          <p:nvPr>
            <p:ph type="ftr" sz="quarter" idx="11"/>
          </p:nvPr>
        </p:nvSpPr>
        <p:spPr/>
        <p:txBody>
          <a:bodyPr/>
          <a:lstStyle>
            <a:extLst/>
          </a:lstStyle>
          <a:p>
            <a:endParaRPr lang="en-GB" dirty="0"/>
          </a:p>
        </p:txBody>
      </p:sp>
      <p:sp>
        <p:nvSpPr>
          <p:cNvPr id="4" name="Slide Number Placeholder 3"/>
          <p:cNvSpPr>
            <a:spLocks noGrp="1"/>
          </p:cNvSpPr>
          <p:nvPr>
            <p:ph type="sldNum" sz="quarter" idx="12"/>
          </p:nvPr>
        </p:nvSpPr>
        <p:spPr/>
        <p:txBody>
          <a:bodyPr/>
          <a:lstStyle>
            <a:extLst/>
          </a:lstStyle>
          <a:p>
            <a:fld id="{E7B3694C-7986-4839-9FD1-DC55570CCEAB}"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39DA54A5-A386-4529-95A6-FA048E769D27}" type="datetimeFigureOut">
              <a:rPr lang="en-GB" smtClean="0"/>
              <a:pPr/>
              <a:t>28/04/2015</a:t>
            </a:fld>
            <a:endParaRPr lang="en-GB" dirty="0"/>
          </a:p>
        </p:txBody>
      </p:sp>
      <p:sp>
        <p:nvSpPr>
          <p:cNvPr id="6" name="Footer Placeholder 5"/>
          <p:cNvSpPr>
            <a:spLocks noGrp="1"/>
          </p:cNvSpPr>
          <p:nvPr>
            <p:ph type="ftr" sz="quarter" idx="11"/>
          </p:nvPr>
        </p:nvSpPr>
        <p:spPr/>
        <p:txBody>
          <a:bodyPr/>
          <a:lstStyle>
            <a:extLst/>
          </a:lstStyle>
          <a:p>
            <a:endParaRPr lang="en-GB" dirty="0"/>
          </a:p>
        </p:txBody>
      </p:sp>
      <p:sp>
        <p:nvSpPr>
          <p:cNvPr id="7" name="Slide Number Placeholder 6"/>
          <p:cNvSpPr>
            <a:spLocks noGrp="1"/>
          </p:cNvSpPr>
          <p:nvPr>
            <p:ph type="sldNum" sz="quarter" idx="12"/>
          </p:nvPr>
        </p:nvSpPr>
        <p:spPr/>
        <p:txBody>
          <a:bodyPr/>
          <a:lstStyle>
            <a:extLst/>
          </a:lstStyle>
          <a:p>
            <a:fld id="{E7B3694C-7986-4839-9FD1-DC55570CCEAB}" type="slidenum">
              <a:rPr lang="en-GB" smtClean="0"/>
              <a:pPr/>
              <a:t>‹#›</a:t>
            </a:fld>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9DA54A5-A386-4529-95A6-FA048E769D27}" type="datetimeFigureOut">
              <a:rPr lang="en-GB" smtClean="0"/>
              <a:pPr/>
              <a:t>28/04/2015</a:t>
            </a:fld>
            <a:endParaRPr lang="en-GB"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7B3694C-7986-4839-9FD1-DC55570CCEAB}" type="slidenum">
              <a:rPr lang="en-GB" smtClean="0"/>
              <a:pPr/>
              <a:t>‹#›</a:t>
            </a:fld>
            <a:endParaRPr lang="en-GB"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9DA54A5-A386-4529-95A6-FA048E769D27}" type="datetimeFigureOut">
              <a:rPr lang="en-GB" smtClean="0"/>
              <a:pPr/>
              <a:t>28/04/2015</a:t>
            </a:fld>
            <a:endParaRPr lang="en-GB"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7B3694C-7986-4839-9FD1-DC55570CCEA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67544" y="836712"/>
            <a:ext cx="8208912" cy="1296144"/>
          </a:xfrm>
        </p:spPr>
        <p:txBody>
          <a:bodyPr>
            <a:normAutofit/>
          </a:bodyPr>
          <a:lstStyle/>
          <a:p>
            <a:pPr eaLnBrk="1" hangingPunct="1"/>
            <a:r>
              <a:rPr lang="en-GB" sz="3600" dirty="0" smtClean="0"/>
              <a:t>Promoting a Research Culture in Schools</a:t>
            </a:r>
          </a:p>
        </p:txBody>
      </p:sp>
      <p:sp>
        <p:nvSpPr>
          <p:cNvPr id="4099" name="Rectangle 3"/>
          <p:cNvSpPr>
            <a:spLocks noGrp="1" noChangeArrowheads="1"/>
          </p:cNvSpPr>
          <p:nvPr>
            <p:ph type="subTitle" idx="1"/>
          </p:nvPr>
        </p:nvSpPr>
        <p:spPr>
          <a:xfrm>
            <a:off x="899592" y="2636912"/>
            <a:ext cx="7643812" cy="785813"/>
          </a:xfrm>
        </p:spPr>
        <p:txBody>
          <a:bodyPr>
            <a:normAutofit fontScale="25000" lnSpcReduction="20000"/>
          </a:bodyPr>
          <a:lstStyle/>
          <a:p>
            <a:pPr eaLnBrk="1" hangingPunct="1">
              <a:defRPr/>
            </a:pPr>
            <a:r>
              <a:rPr lang="en-US" sz="12800" dirty="0" smtClean="0"/>
              <a:t>SERA Leadership in Education Network</a:t>
            </a:r>
          </a:p>
          <a:p>
            <a:pPr eaLnBrk="1" hangingPunct="1">
              <a:defRPr/>
            </a:pPr>
            <a:endParaRPr lang="en-US" sz="12800" dirty="0" smtClean="0"/>
          </a:p>
          <a:p>
            <a:pPr eaLnBrk="1" hangingPunct="1">
              <a:defRPr/>
            </a:pPr>
            <a:r>
              <a:rPr lang="en-US" sz="12800" dirty="0" smtClean="0"/>
              <a:t>25th April 2015</a:t>
            </a:r>
            <a:endParaRPr lang="en-US" sz="9600" dirty="0" smtClean="0"/>
          </a:p>
          <a:p>
            <a:pPr eaLnBrk="1" hangingPunct="1">
              <a:defRPr/>
            </a:pPr>
            <a:endParaRPr lang="en-US" sz="9600" dirty="0" smtClean="0"/>
          </a:p>
          <a:p>
            <a:pPr eaLnBrk="1" hangingPunct="1">
              <a:defRPr/>
            </a:pPr>
            <a:endParaRPr lang="en-US" sz="9600" dirty="0" smtClean="0"/>
          </a:p>
          <a:p>
            <a:pPr eaLnBrk="1" hangingPunct="1">
              <a:defRPr/>
            </a:pPr>
            <a:endParaRPr lang="en-US" sz="9600" dirty="0" smtClean="0"/>
          </a:p>
          <a:p>
            <a:pPr eaLnBrk="1" hangingPunct="1">
              <a:defRPr/>
            </a:pPr>
            <a:endParaRPr lang="en-US" sz="9600" dirty="0" smtClean="0">
              <a:solidFill>
                <a:schemeClr val="tx1"/>
              </a:solidFill>
            </a:endParaRPr>
          </a:p>
          <a:p>
            <a:pPr eaLnBrk="1" hangingPunct="1">
              <a:defRPr/>
            </a:pPr>
            <a:r>
              <a:rPr lang="en-US" sz="9600" dirty="0" smtClean="0">
                <a:solidFill>
                  <a:schemeClr val="tx1"/>
                </a:solidFill>
              </a:rPr>
              <a:t>Kenneth Muir</a:t>
            </a:r>
          </a:p>
          <a:p>
            <a:pPr>
              <a:defRPr/>
            </a:pPr>
            <a:r>
              <a:rPr lang="en-US" sz="9600" dirty="0" smtClean="0">
                <a:solidFill>
                  <a:schemeClr val="tx1"/>
                </a:solidFill>
              </a:rPr>
              <a:t>Chief Executive, GTCS</a:t>
            </a:r>
          </a:p>
          <a:p>
            <a:pPr eaLnBrk="1" hangingPunct="1">
              <a:defRPr/>
            </a:pPr>
            <a:r>
              <a:rPr lang="en-US" sz="9600" dirty="0" smtClean="0">
                <a:solidFill>
                  <a:schemeClr val="tx1"/>
                </a:solidFill>
              </a:rPr>
              <a:t> </a:t>
            </a:r>
          </a:p>
          <a:p>
            <a:pPr eaLnBrk="1" hangingPunct="1">
              <a:defRPr/>
            </a:pPr>
            <a:r>
              <a:rPr lang="en-GB" sz="9600" dirty="0" smtClean="0"/>
              <a:t>					</a:t>
            </a:r>
          </a:p>
          <a:p>
            <a:pPr eaLnBrk="1" hangingPunct="1">
              <a:defRPr/>
            </a:pPr>
            <a:endParaRPr lang="en-US" sz="9600" dirty="0" smtClean="0"/>
          </a:p>
        </p:txBody>
      </p:sp>
      <p:pic>
        <p:nvPicPr>
          <p:cNvPr id="1026" name="Picture 2"/>
          <p:cNvPicPr>
            <a:picLocks noChangeAspect="1" noChangeArrowheads="1"/>
          </p:cNvPicPr>
          <p:nvPr/>
        </p:nvPicPr>
        <p:blipFill>
          <a:blip r:embed="rId3"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04864"/>
            <a:ext cx="8229600" cy="4653136"/>
          </a:xfrm>
        </p:spPr>
        <p:txBody>
          <a:bodyPr>
            <a:normAutofit lnSpcReduction="10000"/>
          </a:bodyPr>
          <a:lstStyle/>
          <a:p>
            <a:pPr>
              <a:buNone/>
            </a:pPr>
            <a:r>
              <a:rPr lang="en-GB" dirty="0" smtClean="0"/>
              <a:t>“ You’re kidding.....”</a:t>
            </a:r>
          </a:p>
          <a:p>
            <a:pPr>
              <a:buNone/>
            </a:pPr>
            <a:endParaRPr lang="en-GB" dirty="0" smtClean="0"/>
          </a:p>
          <a:p>
            <a:pPr>
              <a:buNone/>
            </a:pPr>
            <a:r>
              <a:rPr lang="en-GB" dirty="0" smtClean="0"/>
              <a:t>“ We have monthly “learning lunches” at which we focus on a piece of recent research (usually chosen by the HT) and we talk about it.”</a:t>
            </a:r>
          </a:p>
          <a:p>
            <a:pPr>
              <a:buNone/>
            </a:pPr>
            <a:endParaRPr lang="en-GB" dirty="0" smtClean="0"/>
          </a:p>
          <a:p>
            <a:pPr>
              <a:buNone/>
            </a:pPr>
            <a:r>
              <a:rPr lang="en-GB" dirty="0" smtClean="0"/>
              <a:t>“ Colleges don’t do research. Universities do research!”</a:t>
            </a:r>
          </a:p>
          <a:p>
            <a:pPr>
              <a:buNone/>
            </a:pPr>
            <a:endParaRPr lang="en-GB" dirty="0" smtClean="0"/>
          </a:p>
          <a:p>
            <a:pPr>
              <a:buNone/>
            </a:pPr>
            <a:r>
              <a:rPr lang="en-GB" dirty="0" smtClean="0"/>
              <a:t> </a:t>
            </a:r>
            <a:endParaRPr lang="en-GB" dirty="0"/>
          </a:p>
        </p:txBody>
      </p:sp>
      <p:sp>
        <p:nvSpPr>
          <p:cNvPr id="3" name="Title 2"/>
          <p:cNvSpPr>
            <a:spLocks noGrp="1"/>
          </p:cNvSpPr>
          <p:nvPr>
            <p:ph type="title"/>
          </p:nvPr>
        </p:nvSpPr>
        <p:spPr>
          <a:xfrm>
            <a:off x="467544" y="836712"/>
            <a:ext cx="8229600" cy="1143000"/>
          </a:xfrm>
        </p:spPr>
        <p:txBody>
          <a:bodyPr>
            <a:normAutofit fontScale="90000"/>
          </a:bodyPr>
          <a:lstStyle/>
          <a:p>
            <a:pPr algn="r"/>
            <a:r>
              <a:rPr lang="en-GB" sz="3600" dirty="0" smtClean="0"/>
              <a:t>“To what extent is engagement with research actively encouraged in your school/college?”</a:t>
            </a:r>
            <a:r>
              <a:rPr lang="en-GB" dirty="0" smtClean="0"/>
              <a:t/>
            </a:r>
            <a:br>
              <a:rPr lang="en-GB" dirty="0" smtClean="0"/>
            </a:b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179512"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4" name="Content Placeholder 3"/>
          <p:cNvPicPr>
            <a:picLocks noGrp="1"/>
          </p:cNvPicPr>
          <p:nvPr>
            <p:ph idx="1"/>
          </p:nvPr>
        </p:nvPicPr>
        <p:blipFill>
          <a:blip r:embed="rId2" cstate="print"/>
          <a:srcRect l="70809" t="13864" r="6928" b="57231"/>
          <a:stretch>
            <a:fillRect/>
          </a:stretch>
        </p:blipFill>
        <p:spPr bwMode="auto">
          <a:xfrm>
            <a:off x="3519200" y="2317299"/>
            <a:ext cx="5624800" cy="4540701"/>
          </a:xfrm>
          <a:prstGeom prst="rect">
            <a:avLst/>
          </a:prstGeom>
          <a:noFill/>
          <a:ln w="9525">
            <a:noFill/>
            <a:miter lim="800000"/>
            <a:headEnd/>
            <a:tailEnd/>
          </a:ln>
        </p:spPr>
      </p:pic>
      <p:pic>
        <p:nvPicPr>
          <p:cNvPr id="5" name="Picture 4"/>
          <p:cNvPicPr/>
          <p:nvPr/>
        </p:nvPicPr>
        <p:blipFill>
          <a:blip r:embed="rId3" cstate="print"/>
          <a:srcRect l="77156" t="57500" r="6942" b="5000"/>
          <a:stretch>
            <a:fillRect/>
          </a:stretch>
        </p:blipFill>
        <p:spPr bwMode="auto">
          <a:xfrm>
            <a:off x="0" y="0"/>
            <a:ext cx="5616624" cy="4509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044016"/>
          </a:xfrm>
        </p:spPr>
        <p:txBody>
          <a:bodyPr>
            <a:normAutofit lnSpcReduction="10000"/>
          </a:bodyPr>
          <a:lstStyle/>
          <a:p>
            <a:pPr>
              <a:buNone/>
            </a:pPr>
            <a:endParaRPr lang="en-GB" dirty="0" smtClean="0"/>
          </a:p>
          <a:p>
            <a:pPr>
              <a:buNone/>
            </a:pPr>
            <a:r>
              <a:rPr lang="en-GB" dirty="0" smtClean="0"/>
              <a:t>  Confusion and uncertainty as to what constitutes “research” </a:t>
            </a:r>
          </a:p>
          <a:p>
            <a:pPr>
              <a:buNone/>
            </a:pPr>
            <a:endParaRPr lang="en-GB" dirty="0" smtClean="0"/>
          </a:p>
          <a:p>
            <a:pPr>
              <a:buNone/>
            </a:pPr>
            <a:r>
              <a:rPr lang="en-GB" dirty="0" smtClean="0"/>
              <a:t>  Teachers being left to try and understand and make sense of the concept of “teachers as researchers”</a:t>
            </a:r>
          </a:p>
          <a:p>
            <a:pPr>
              <a:buNone/>
            </a:pPr>
            <a:endParaRPr lang="en-GB" dirty="0" smtClean="0"/>
          </a:p>
          <a:p>
            <a:pPr>
              <a:buNone/>
            </a:pPr>
            <a:r>
              <a:rPr lang="en-GB" dirty="0" smtClean="0"/>
              <a:t>  Whose role is it to lead (or is it manage?) the promotion of a research culture in schools?</a:t>
            </a:r>
          </a:p>
          <a:p>
            <a:pPr>
              <a:buNone/>
            </a:pPr>
            <a:endParaRPr lang="en-GB" dirty="0" smtClean="0"/>
          </a:p>
          <a:p>
            <a:pPr>
              <a:buNone/>
            </a:pPr>
            <a:r>
              <a:rPr lang="en-GB" dirty="0" smtClean="0"/>
              <a:t>   </a:t>
            </a:r>
            <a:endParaRPr lang="en-GB" dirty="0"/>
          </a:p>
        </p:txBody>
      </p:sp>
      <p:sp>
        <p:nvSpPr>
          <p:cNvPr id="3" name="Title 2"/>
          <p:cNvSpPr>
            <a:spLocks noGrp="1"/>
          </p:cNvSpPr>
          <p:nvPr>
            <p:ph type="title"/>
          </p:nvPr>
        </p:nvSpPr>
        <p:spPr/>
        <p:txBody>
          <a:bodyPr/>
          <a:lstStyle/>
          <a:p>
            <a:pPr algn="r"/>
            <a:r>
              <a:rPr lang="en-GB" dirty="0" smtClean="0"/>
              <a:t>....we have a problem....</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268760"/>
            <a:ext cx="8229600" cy="6264696"/>
          </a:xfrm>
        </p:spPr>
        <p:txBody>
          <a:bodyPr>
            <a:normAutofit fontScale="55000" lnSpcReduction="20000"/>
          </a:bodyPr>
          <a:lstStyle/>
          <a:p>
            <a:pPr marL="624078" indent="-514350">
              <a:buFont typeface="Arial" pitchFamily="34" charset="0"/>
              <a:buChar char="•"/>
            </a:pPr>
            <a:r>
              <a:rPr lang="en-GB" sz="5100" dirty="0" smtClean="0">
                <a:solidFill>
                  <a:schemeClr val="accent4"/>
                </a:solidFill>
              </a:rPr>
              <a:t>Academic research </a:t>
            </a:r>
            <a:endParaRPr lang="en-GB" sz="5100" dirty="0" smtClean="0"/>
          </a:p>
          <a:p>
            <a:pPr marL="624078" indent="-514350">
              <a:buNone/>
            </a:pPr>
            <a:r>
              <a:rPr lang="en-GB" sz="5100" dirty="0" smtClean="0"/>
              <a:t>     inaccessible; removed from reality; abstract</a:t>
            </a:r>
          </a:p>
          <a:p>
            <a:pPr marL="624078" indent="-514350">
              <a:buNone/>
            </a:pPr>
            <a:endParaRPr lang="en-GB" sz="5100" dirty="0" smtClean="0">
              <a:solidFill>
                <a:schemeClr val="accent4"/>
              </a:solidFill>
            </a:endParaRPr>
          </a:p>
          <a:p>
            <a:pPr marL="624078" indent="-514350">
              <a:buFont typeface="Arial" pitchFamily="34" charset="0"/>
              <a:buChar char="•"/>
            </a:pPr>
            <a:r>
              <a:rPr lang="en-GB" sz="5100" dirty="0" smtClean="0">
                <a:solidFill>
                  <a:schemeClr val="accent4"/>
                </a:solidFill>
              </a:rPr>
              <a:t>Applied research reports </a:t>
            </a:r>
            <a:r>
              <a:rPr lang="en-GB" sz="5100" dirty="0" smtClean="0"/>
              <a:t>(</a:t>
            </a:r>
            <a:r>
              <a:rPr lang="en-GB" sz="5100" dirty="0" smtClean="0"/>
              <a:t>research </a:t>
            </a:r>
            <a:r>
              <a:rPr lang="en-GB" sz="5100" dirty="0" smtClean="0"/>
              <a:t>digests and </a:t>
            </a:r>
            <a:r>
              <a:rPr lang="en-GB" sz="5100" dirty="0" smtClean="0"/>
              <a:t>briefings) – helpful as summaries</a:t>
            </a:r>
            <a:endParaRPr lang="en-GB" sz="5100" dirty="0" smtClean="0"/>
          </a:p>
          <a:p>
            <a:pPr marL="624078" indent="-514350">
              <a:buAutoNum type="arabicPeriod"/>
            </a:pPr>
            <a:endParaRPr lang="en-GB" sz="5100" dirty="0" smtClean="0"/>
          </a:p>
          <a:p>
            <a:pPr marL="624078" indent="-514350">
              <a:buFont typeface="Arial" pitchFamily="34" charset="0"/>
              <a:buChar char="•"/>
            </a:pPr>
            <a:r>
              <a:rPr lang="en-GB" sz="5100" dirty="0" smtClean="0">
                <a:solidFill>
                  <a:schemeClr val="accent4"/>
                </a:solidFill>
              </a:rPr>
              <a:t>Research-informed policy texts </a:t>
            </a:r>
            <a:r>
              <a:rPr lang="en-GB" sz="5100" dirty="0" smtClean="0"/>
              <a:t>(</a:t>
            </a:r>
            <a:r>
              <a:rPr lang="en-GB" sz="5100" dirty="0" smtClean="0"/>
              <a:t>policy </a:t>
            </a:r>
            <a:r>
              <a:rPr lang="en-GB" sz="5100" dirty="0" smtClean="0"/>
              <a:t>and guidance </a:t>
            </a:r>
            <a:r>
              <a:rPr lang="en-GB" sz="5100" dirty="0" smtClean="0"/>
              <a:t>documents) - digestible</a:t>
            </a:r>
            <a:endParaRPr lang="en-GB" sz="5100" dirty="0" smtClean="0"/>
          </a:p>
          <a:p>
            <a:pPr marL="624078" indent="-514350">
              <a:buAutoNum type="arabicPeriod"/>
            </a:pPr>
            <a:endParaRPr lang="en-GB" sz="5100" dirty="0" smtClean="0"/>
          </a:p>
          <a:p>
            <a:pPr marL="624078" indent="-514350">
              <a:buFont typeface="Arial" pitchFamily="34" charset="0"/>
              <a:buChar char="•"/>
            </a:pPr>
            <a:r>
              <a:rPr lang="en-GB" sz="5100" dirty="0" smtClean="0">
                <a:solidFill>
                  <a:schemeClr val="accent4"/>
                </a:solidFill>
              </a:rPr>
              <a:t>The “enquiring teacher” </a:t>
            </a:r>
            <a:r>
              <a:rPr lang="en-GB" sz="5100" dirty="0" smtClean="0"/>
              <a:t>– constantly engaging in reflection and “tinkering”</a:t>
            </a:r>
          </a:p>
          <a:p>
            <a:pPr marL="624078" indent="-514350">
              <a:buFont typeface="Arial" pitchFamily="34" charset="0"/>
              <a:buChar char="•"/>
            </a:pPr>
            <a:endParaRPr lang="en-GB" sz="3500" dirty="0" smtClean="0"/>
          </a:p>
          <a:p>
            <a:pPr marL="624078" indent="-514350" algn="r">
              <a:buNone/>
            </a:pPr>
            <a:r>
              <a:rPr lang="en-GB" sz="2900" i="1" dirty="0" smtClean="0"/>
              <a:t>              Teachers as researchers: initial experiences within the Scottish “Schools of Ambition”   Hulme, Lowden and Elliot  (2009)</a:t>
            </a:r>
            <a:endParaRPr lang="en-GB" sz="2900" dirty="0" smtClean="0"/>
          </a:p>
          <a:p>
            <a:pPr marL="624078" indent="-514350" algn="r">
              <a:buAutoNum type="arabicPeriod"/>
            </a:pPr>
            <a:endParaRPr lang="en-GB" dirty="0" smtClean="0"/>
          </a:p>
          <a:p>
            <a:pPr marL="624078" indent="-514350">
              <a:buNone/>
            </a:pPr>
            <a:endParaRPr lang="en-GB" dirty="0" smtClean="0"/>
          </a:p>
          <a:p>
            <a:pPr>
              <a:buNone/>
            </a:pPr>
            <a:endParaRPr lang="en-GB" dirty="0" smtClean="0"/>
          </a:p>
          <a:p>
            <a:pPr>
              <a:buNone/>
            </a:pPr>
            <a:r>
              <a:rPr lang="en-GB" dirty="0" smtClean="0"/>
              <a:t>  </a:t>
            </a:r>
            <a:endParaRPr lang="en-GB" dirty="0"/>
          </a:p>
        </p:txBody>
      </p:sp>
      <p:sp>
        <p:nvSpPr>
          <p:cNvPr id="3" name="Title 2"/>
          <p:cNvSpPr>
            <a:spLocks noGrp="1"/>
          </p:cNvSpPr>
          <p:nvPr>
            <p:ph type="title"/>
          </p:nvPr>
        </p:nvSpPr>
        <p:spPr/>
        <p:txBody>
          <a:bodyPr>
            <a:normAutofit/>
          </a:bodyPr>
          <a:lstStyle/>
          <a:p>
            <a:pPr algn="r"/>
            <a:r>
              <a:rPr lang="en-GB" sz="3600" dirty="0" smtClean="0"/>
              <a:t>Interpretations of “research”</a:t>
            </a:r>
            <a:endParaRPr lang="en-GB" sz="3600"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060848"/>
            <a:ext cx="8435280" cy="4306483"/>
          </a:xfrm>
        </p:spPr>
        <p:txBody>
          <a:bodyPr>
            <a:normAutofit lnSpcReduction="10000"/>
          </a:bodyPr>
          <a:lstStyle/>
          <a:p>
            <a:pPr>
              <a:buNone/>
            </a:pPr>
            <a:r>
              <a:rPr lang="en-GB" dirty="0" smtClean="0"/>
              <a:t>				“ The desire for teaching to 				   become a research-based 				   profession is a noble one, but 				   ultimately it will not achieve 				   the result its advocates want.</a:t>
            </a:r>
          </a:p>
          <a:p>
            <a:pPr>
              <a:buNone/>
            </a:pPr>
            <a:endParaRPr lang="en-GB" dirty="0" smtClean="0"/>
          </a:p>
          <a:p>
            <a:pPr>
              <a:buNone/>
            </a:pPr>
            <a:r>
              <a:rPr lang="en-GB" dirty="0" smtClean="0"/>
              <a:t>   Instead we need to focus on teacher expertise, of which research is one of many parts. We need to support current teachers to improve their practice and inform their judgement.”</a:t>
            </a:r>
            <a:endParaRPr lang="en-GB" dirty="0"/>
          </a:p>
        </p:txBody>
      </p:sp>
      <p:sp>
        <p:nvSpPr>
          <p:cNvPr id="3" name="Title 2"/>
          <p:cNvSpPr>
            <a:spLocks noGrp="1"/>
          </p:cNvSpPr>
          <p:nvPr>
            <p:ph type="title"/>
          </p:nvPr>
        </p:nvSpPr>
        <p:spPr>
          <a:xfrm>
            <a:off x="467544" y="548680"/>
            <a:ext cx="8208912" cy="1143000"/>
          </a:xfrm>
        </p:spPr>
        <p:txBody>
          <a:bodyPr>
            <a:normAutofit fontScale="90000"/>
          </a:bodyPr>
          <a:lstStyle/>
          <a:p>
            <a:pPr algn="r"/>
            <a:r>
              <a:rPr lang="en-GB" dirty="0" smtClean="0"/>
              <a:t>“</a:t>
            </a:r>
            <a:r>
              <a:rPr lang="en-GB" sz="4000" dirty="0" smtClean="0"/>
              <a:t>The Research Delusion”</a:t>
            </a:r>
            <a:br>
              <a:rPr lang="en-GB" sz="4000" dirty="0" smtClean="0"/>
            </a:br>
            <a:r>
              <a:rPr lang="en-GB" sz="4000" dirty="0" smtClean="0"/>
              <a:t>Dylan Wiliam</a:t>
            </a:r>
            <a:r>
              <a:rPr lang="en-GB" dirty="0" smtClean="0"/>
              <a:t/>
            </a:r>
            <a:br>
              <a:rPr lang="en-GB" dirty="0" smtClean="0"/>
            </a:b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pic>
        <p:nvPicPr>
          <p:cNvPr id="5" name="Picture 4"/>
          <p:cNvPicPr/>
          <p:nvPr/>
        </p:nvPicPr>
        <p:blipFill>
          <a:blip r:embed="rId3" cstate="print"/>
          <a:srcRect l="28706" t="38087" r="17324" b="37906"/>
          <a:stretch>
            <a:fillRect/>
          </a:stretch>
        </p:blipFill>
        <p:spPr bwMode="auto">
          <a:xfrm>
            <a:off x="251520" y="1772816"/>
            <a:ext cx="2843808" cy="22146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060848"/>
            <a:ext cx="8435280" cy="4306483"/>
          </a:xfrm>
        </p:spPr>
        <p:txBody>
          <a:bodyPr>
            <a:normAutofit/>
          </a:bodyPr>
          <a:lstStyle/>
          <a:p>
            <a:pPr>
              <a:buNone/>
            </a:pPr>
            <a:r>
              <a:rPr lang="en-GB" dirty="0" smtClean="0"/>
              <a:t>				“Teachers should seek to 					improve their practice through 				careful reflection. They need to 				explore different ways of 					meeting the needs of their 					students and try to evaluate (to 				the extent that this is possible) 				whether new approaches are 				more successful than previous 				ones.”</a:t>
            </a:r>
            <a:endParaRPr lang="en-GB" dirty="0"/>
          </a:p>
        </p:txBody>
      </p:sp>
      <p:sp>
        <p:nvSpPr>
          <p:cNvPr id="3" name="Title 2"/>
          <p:cNvSpPr>
            <a:spLocks noGrp="1"/>
          </p:cNvSpPr>
          <p:nvPr>
            <p:ph type="title"/>
          </p:nvPr>
        </p:nvSpPr>
        <p:spPr>
          <a:xfrm>
            <a:off x="467544" y="548680"/>
            <a:ext cx="8208912" cy="1143000"/>
          </a:xfrm>
        </p:spPr>
        <p:txBody>
          <a:bodyPr>
            <a:normAutofit fontScale="90000"/>
          </a:bodyPr>
          <a:lstStyle/>
          <a:p>
            <a:pPr algn="r"/>
            <a:r>
              <a:rPr lang="en-GB" dirty="0" smtClean="0"/>
              <a:t>“</a:t>
            </a:r>
            <a:r>
              <a:rPr lang="en-GB" sz="4000" dirty="0" smtClean="0"/>
              <a:t>The Research Delusion”</a:t>
            </a:r>
            <a:br>
              <a:rPr lang="en-GB" sz="4000" dirty="0" smtClean="0"/>
            </a:br>
            <a:r>
              <a:rPr lang="en-GB" sz="4000" dirty="0" smtClean="0"/>
              <a:t>Dylan Wiliam</a:t>
            </a:r>
            <a:r>
              <a:rPr lang="en-GB" dirty="0" smtClean="0"/>
              <a:t/>
            </a:r>
            <a:br>
              <a:rPr lang="en-GB" dirty="0" smtClean="0"/>
            </a:b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rot="5400000">
            <a:off x="-576574" y="2096855"/>
            <a:ext cx="4536507"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72816"/>
            <a:ext cx="8435280" cy="4306483"/>
          </a:xfrm>
        </p:spPr>
        <p:txBody>
          <a:bodyPr>
            <a:normAutofit/>
          </a:bodyPr>
          <a:lstStyle/>
          <a:p>
            <a:pPr>
              <a:buNone/>
            </a:pPr>
            <a:r>
              <a:rPr lang="en-GB" dirty="0" smtClean="0"/>
              <a:t>“ We also need to accept that teachers improve in different ways. Some teachers may wish to share their work with colleagues at conferences or professional development sessions..but...some may feel their time is better spent in other ways. Some may wish to prepare their findings for publication; others may wish to pursue degrees and publish their work in research journals. These are all worthwhile activities with equal footing.”</a:t>
            </a:r>
            <a:endParaRPr lang="en-GB" dirty="0"/>
          </a:p>
        </p:txBody>
      </p:sp>
      <p:sp>
        <p:nvSpPr>
          <p:cNvPr id="3" name="Title 2"/>
          <p:cNvSpPr>
            <a:spLocks noGrp="1"/>
          </p:cNvSpPr>
          <p:nvPr>
            <p:ph type="title"/>
          </p:nvPr>
        </p:nvSpPr>
        <p:spPr>
          <a:xfrm>
            <a:off x="467544" y="548680"/>
            <a:ext cx="8208912" cy="1143000"/>
          </a:xfrm>
        </p:spPr>
        <p:txBody>
          <a:bodyPr>
            <a:normAutofit fontScale="90000"/>
          </a:bodyPr>
          <a:lstStyle/>
          <a:p>
            <a:pPr algn="r"/>
            <a:r>
              <a:rPr lang="en-GB" dirty="0" smtClean="0"/>
              <a:t>“</a:t>
            </a:r>
            <a:r>
              <a:rPr lang="en-GB" sz="4000" dirty="0" smtClean="0"/>
              <a:t>The Research Delusion”</a:t>
            </a:r>
            <a:br>
              <a:rPr lang="en-GB" sz="4000" dirty="0" smtClean="0"/>
            </a:br>
            <a:r>
              <a:rPr lang="en-GB" sz="4000" dirty="0" smtClean="0"/>
              <a:t>Dylan Wiliam</a:t>
            </a:r>
            <a:r>
              <a:rPr lang="en-GB" dirty="0" smtClean="0"/>
              <a:t/>
            </a:r>
            <a:br>
              <a:rPr lang="en-GB" dirty="0" smtClean="0"/>
            </a:b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AutoNum type="arabicPeriod"/>
            </a:pPr>
            <a:r>
              <a:rPr lang="en-GB" dirty="0" smtClean="0"/>
              <a:t>Academic research  </a:t>
            </a:r>
          </a:p>
          <a:p>
            <a:pPr marL="624078" indent="-514350">
              <a:buAutoNum type="arabicPeriod"/>
            </a:pPr>
            <a:r>
              <a:rPr lang="en-GB" dirty="0" smtClean="0"/>
              <a:t>Applied research reports</a:t>
            </a:r>
          </a:p>
          <a:p>
            <a:pPr marL="624078" indent="-514350">
              <a:buAutoNum type="arabicPeriod"/>
            </a:pPr>
            <a:r>
              <a:rPr lang="en-GB" dirty="0" smtClean="0"/>
              <a:t>Research-informed policy texts</a:t>
            </a:r>
          </a:p>
          <a:p>
            <a:pPr marL="624078" indent="-514350">
              <a:buAutoNum type="arabicPeriod"/>
            </a:pPr>
            <a:r>
              <a:rPr lang="en-GB" dirty="0" smtClean="0"/>
              <a:t>The “enquiring teacher” </a:t>
            </a:r>
          </a:p>
          <a:p>
            <a:pPr marL="624078" indent="-514350">
              <a:buAutoNum type="arabicPeriod"/>
            </a:pPr>
            <a:endParaRPr lang="en-GB" dirty="0" smtClean="0"/>
          </a:p>
          <a:p>
            <a:pPr marL="624078" indent="-514350">
              <a:buNone/>
            </a:pPr>
            <a:endParaRPr lang="en-GB" dirty="0" smtClean="0"/>
          </a:p>
          <a:p>
            <a:pPr>
              <a:buNone/>
            </a:pPr>
            <a:endParaRPr lang="en-GB" dirty="0" smtClean="0"/>
          </a:p>
          <a:p>
            <a:pPr>
              <a:buNone/>
            </a:pPr>
            <a:r>
              <a:rPr lang="en-GB" sz="3600" dirty="0" smtClean="0"/>
              <a:t>  “Supporting professional learning    </a:t>
            </a:r>
          </a:p>
          <a:p>
            <a:pPr>
              <a:buNone/>
            </a:pPr>
            <a:r>
              <a:rPr lang="en-GB" sz="3600" dirty="0" smtClean="0"/>
              <a:t>    through systematic self-study”</a:t>
            </a:r>
            <a:endParaRPr lang="en-GB" sz="3600" dirty="0"/>
          </a:p>
        </p:txBody>
      </p:sp>
      <p:sp>
        <p:nvSpPr>
          <p:cNvPr id="3" name="Title 2"/>
          <p:cNvSpPr>
            <a:spLocks noGrp="1"/>
          </p:cNvSpPr>
          <p:nvPr>
            <p:ph type="title"/>
          </p:nvPr>
        </p:nvSpPr>
        <p:spPr/>
        <p:txBody>
          <a:bodyPr>
            <a:normAutofit/>
          </a:bodyPr>
          <a:lstStyle/>
          <a:p>
            <a:pPr algn="r"/>
            <a:r>
              <a:rPr lang="en-GB" sz="3600" dirty="0" smtClean="0"/>
              <a:t>Interpretations of “research”</a:t>
            </a:r>
            <a:endParaRPr lang="en-GB" sz="3600"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r"/>
            <a:r>
              <a:rPr lang="en-GB" sz="2800" dirty="0" smtClean="0"/>
              <a:t>GTCS: Using Professional Standards to support Professional Learning</a:t>
            </a:r>
            <a:endParaRPr lang="en-GB" sz="2800" dirty="0"/>
          </a:p>
        </p:txBody>
      </p:sp>
      <p:pic>
        <p:nvPicPr>
          <p:cNvPr id="4" name="Picture 2"/>
          <p:cNvPicPr>
            <a:picLocks noChangeAspect="1" noChangeArrowheads="1"/>
          </p:cNvPicPr>
          <p:nvPr/>
        </p:nvPicPr>
        <p:blipFill>
          <a:blip r:embed="rId2" cstate="print"/>
          <a:srcRect/>
          <a:stretch>
            <a:fillRect/>
          </a:stretch>
        </p:blipFill>
        <p:spPr bwMode="auto">
          <a:xfrm>
            <a:off x="323528" y="332656"/>
            <a:ext cx="1123950" cy="809625"/>
          </a:xfrm>
          <a:prstGeom prst="rect">
            <a:avLst/>
          </a:prstGeom>
          <a:noFill/>
          <a:ln w="9525">
            <a:noFill/>
            <a:miter lim="800000"/>
            <a:headEnd/>
            <a:tailEnd/>
          </a:ln>
        </p:spPr>
      </p:pic>
      <p:sp>
        <p:nvSpPr>
          <p:cNvPr id="8" name="Oval 11"/>
          <p:cNvSpPr>
            <a:spLocks noChangeArrowheads="1"/>
          </p:cNvSpPr>
          <p:nvPr/>
        </p:nvSpPr>
        <p:spPr bwMode="auto">
          <a:xfrm>
            <a:off x="3671392" y="1484784"/>
            <a:ext cx="5472608" cy="5112568"/>
          </a:xfrm>
          <a:prstGeom prst="ellipse">
            <a:avLst/>
          </a:prstGeom>
          <a:solidFill>
            <a:srgbClr val="548DD4"/>
          </a:solidFill>
          <a:ln w="38100">
            <a:solidFill>
              <a:srgbClr val="F2F2F2"/>
            </a:solidFill>
            <a:round/>
            <a:headEnd/>
            <a:tailEnd/>
          </a:ln>
          <a:effectLst>
            <a:outerShdw dist="28398" dir="3806097" algn="ctr" rotWithShape="0">
              <a:srgbClr val="4E6128">
                <a:alpha val="50000"/>
              </a:srgbClr>
            </a:outerShdw>
          </a:effectLst>
        </p:spPr>
        <p:txBody>
          <a:bodyPr/>
          <a:lstStyle/>
          <a:p>
            <a:pPr>
              <a:defRPr/>
            </a:pPr>
            <a:endParaRPr lang="en-GB" dirty="0"/>
          </a:p>
        </p:txBody>
      </p:sp>
      <p:sp>
        <p:nvSpPr>
          <p:cNvPr id="9" name="TextBox 8"/>
          <p:cNvSpPr txBox="1"/>
          <p:nvPr/>
        </p:nvSpPr>
        <p:spPr>
          <a:xfrm>
            <a:off x="4499992" y="2204864"/>
            <a:ext cx="3816424" cy="646331"/>
          </a:xfrm>
          <a:prstGeom prst="rect">
            <a:avLst/>
          </a:prstGeom>
          <a:noFill/>
        </p:spPr>
        <p:txBody>
          <a:bodyPr wrap="square" rtlCol="0">
            <a:spAutoFit/>
          </a:bodyPr>
          <a:lstStyle/>
          <a:p>
            <a:r>
              <a:rPr lang="en-GB" b="1" dirty="0" smtClean="0">
                <a:solidFill>
                  <a:srgbClr val="C6D9F1"/>
                </a:solidFill>
              </a:rPr>
              <a:t>Professional Skills and Abilities</a:t>
            </a:r>
          </a:p>
          <a:p>
            <a:endParaRPr lang="en-GB" dirty="0"/>
          </a:p>
        </p:txBody>
      </p:sp>
      <p:sp>
        <p:nvSpPr>
          <p:cNvPr id="10" name="Oval 12"/>
          <p:cNvSpPr>
            <a:spLocks noChangeArrowheads="1"/>
          </p:cNvSpPr>
          <p:nvPr/>
        </p:nvSpPr>
        <p:spPr bwMode="auto">
          <a:xfrm>
            <a:off x="4644008" y="2852936"/>
            <a:ext cx="3769105" cy="3734277"/>
          </a:xfrm>
          <a:prstGeom prst="ellipse">
            <a:avLst/>
          </a:prstGeom>
          <a:solidFill>
            <a:srgbClr val="8DB3E2"/>
          </a:solidFill>
          <a:ln w="38100">
            <a:solidFill>
              <a:srgbClr val="F2F2F2"/>
            </a:solidFill>
            <a:round/>
            <a:headEnd/>
            <a:tailEnd/>
          </a:ln>
          <a:effectLst>
            <a:outerShdw dist="28398" dir="3806097" algn="ctr" rotWithShape="0">
              <a:srgbClr val="4E6128">
                <a:alpha val="50000"/>
              </a:srgbClr>
            </a:outerShdw>
          </a:effectLst>
        </p:spPr>
        <p:txBody>
          <a:bodyPr/>
          <a:lstStyle/>
          <a:p>
            <a:pPr>
              <a:defRPr/>
            </a:pPr>
            <a:endParaRPr lang="en-GB" dirty="0"/>
          </a:p>
        </p:txBody>
      </p:sp>
      <p:sp>
        <p:nvSpPr>
          <p:cNvPr id="11" name="TextBox 10"/>
          <p:cNvSpPr txBox="1"/>
          <p:nvPr/>
        </p:nvSpPr>
        <p:spPr>
          <a:xfrm>
            <a:off x="5436096" y="3212976"/>
            <a:ext cx="2808312" cy="1200329"/>
          </a:xfrm>
          <a:prstGeom prst="rect">
            <a:avLst/>
          </a:prstGeom>
          <a:noFill/>
        </p:spPr>
        <p:txBody>
          <a:bodyPr wrap="square" rtlCol="0">
            <a:spAutoFit/>
          </a:bodyPr>
          <a:lstStyle/>
          <a:p>
            <a:r>
              <a:rPr lang="en-GB" b="1" dirty="0" smtClean="0">
                <a:solidFill>
                  <a:srgbClr val="1F497D"/>
                </a:solidFill>
              </a:rPr>
              <a:t>Professional Knowledge and Understanding</a:t>
            </a:r>
          </a:p>
          <a:p>
            <a:endParaRPr lang="en-GB" dirty="0"/>
          </a:p>
        </p:txBody>
      </p:sp>
      <p:sp>
        <p:nvSpPr>
          <p:cNvPr id="12" name="Oval 17"/>
          <p:cNvSpPr>
            <a:spLocks noChangeArrowheads="1"/>
          </p:cNvSpPr>
          <p:nvPr/>
        </p:nvSpPr>
        <p:spPr bwMode="auto">
          <a:xfrm>
            <a:off x="5436096" y="4293096"/>
            <a:ext cx="2324187" cy="2260906"/>
          </a:xfrm>
          <a:prstGeom prst="ellipse">
            <a:avLst/>
          </a:prstGeom>
          <a:solidFill>
            <a:srgbClr val="B8CCE4"/>
          </a:solidFill>
          <a:ln w="38100">
            <a:solidFill>
              <a:srgbClr val="F2F2F2"/>
            </a:solidFill>
            <a:round/>
            <a:headEnd/>
            <a:tailEnd/>
          </a:ln>
          <a:effectLst>
            <a:outerShdw dist="28398" dir="3806097" algn="ctr" rotWithShape="0">
              <a:srgbClr val="4E6128">
                <a:alpha val="50000"/>
              </a:srgbClr>
            </a:outerShdw>
          </a:effectLst>
        </p:spPr>
        <p:txBody>
          <a:bodyPr/>
          <a:lstStyle/>
          <a:p>
            <a:pPr>
              <a:defRPr/>
            </a:pPr>
            <a:endParaRPr lang="en-GB" dirty="0"/>
          </a:p>
        </p:txBody>
      </p:sp>
      <p:sp>
        <p:nvSpPr>
          <p:cNvPr id="13" name="TextBox 12"/>
          <p:cNvSpPr txBox="1"/>
          <p:nvPr/>
        </p:nvSpPr>
        <p:spPr>
          <a:xfrm>
            <a:off x="5652120" y="4725144"/>
            <a:ext cx="1944216" cy="1877437"/>
          </a:xfrm>
          <a:prstGeom prst="rect">
            <a:avLst/>
          </a:prstGeom>
          <a:noFill/>
        </p:spPr>
        <p:txBody>
          <a:bodyPr wrap="square" rtlCol="0">
            <a:spAutoFit/>
          </a:bodyPr>
          <a:lstStyle/>
          <a:p>
            <a:pPr algn="ctr"/>
            <a:r>
              <a:rPr lang="en-GB" sz="1400" b="1" dirty="0" smtClean="0">
                <a:solidFill>
                  <a:srgbClr val="17365D"/>
                </a:solidFill>
              </a:rPr>
              <a:t>Professional Values (</a:t>
            </a:r>
            <a:r>
              <a:rPr lang="en-GB" sz="1400" dirty="0" smtClean="0"/>
              <a:t>social justice, integrity, trust and respect )</a:t>
            </a:r>
          </a:p>
          <a:p>
            <a:pPr algn="ctr"/>
            <a:r>
              <a:rPr lang="en-GB" sz="1400" b="1" dirty="0" smtClean="0">
                <a:solidFill>
                  <a:srgbClr val="17365D"/>
                </a:solidFill>
              </a:rPr>
              <a:t>and </a:t>
            </a:r>
          </a:p>
          <a:p>
            <a:pPr algn="ctr"/>
            <a:r>
              <a:rPr lang="en-GB" sz="1400" b="1" dirty="0" smtClean="0">
                <a:solidFill>
                  <a:srgbClr val="17365D"/>
                </a:solidFill>
              </a:rPr>
              <a:t>Personal Commitment</a:t>
            </a:r>
          </a:p>
          <a:p>
            <a:endParaRPr lang="en-GB" dirty="0"/>
          </a:p>
        </p:txBody>
      </p:sp>
      <p:sp>
        <p:nvSpPr>
          <p:cNvPr id="15" name="TextBox 14"/>
          <p:cNvSpPr txBox="1"/>
          <p:nvPr/>
        </p:nvSpPr>
        <p:spPr>
          <a:xfrm>
            <a:off x="539552" y="1412776"/>
            <a:ext cx="3096344" cy="4985980"/>
          </a:xfrm>
          <a:prstGeom prst="rect">
            <a:avLst/>
          </a:prstGeom>
          <a:noFill/>
        </p:spPr>
        <p:txBody>
          <a:bodyPr wrap="square" rtlCol="0">
            <a:spAutoFit/>
          </a:bodyPr>
          <a:lstStyle/>
          <a:p>
            <a:pPr lvl="0">
              <a:buFont typeface="Arial" pitchFamily="34" charset="0"/>
              <a:buChar char="•"/>
            </a:pPr>
            <a:r>
              <a:rPr lang="en-GB" sz="2000" b="1" dirty="0" smtClean="0"/>
              <a:t>The Standards for Registration </a:t>
            </a:r>
            <a:r>
              <a:rPr lang="en-GB" sz="2000" dirty="0" smtClean="0"/>
              <a:t>(mandatory, comprising the SPR  and the SFR)</a:t>
            </a:r>
          </a:p>
          <a:p>
            <a:pPr lvl="0"/>
            <a:endParaRPr lang="en-GB" sz="2000" b="1" dirty="0" smtClean="0"/>
          </a:p>
          <a:p>
            <a:pPr lvl="0">
              <a:buFont typeface="Arial" pitchFamily="34" charset="0"/>
              <a:buChar char="•"/>
            </a:pPr>
            <a:r>
              <a:rPr lang="en-GB" sz="2000" b="1" dirty="0" smtClean="0"/>
              <a:t> The Standard for Career-long Professional Learning</a:t>
            </a:r>
          </a:p>
          <a:p>
            <a:pPr lvl="0"/>
            <a:endParaRPr lang="en-GB" sz="2000" b="1" dirty="0" smtClean="0"/>
          </a:p>
          <a:p>
            <a:pPr lvl="0">
              <a:buFont typeface="Arial" pitchFamily="34" charset="0"/>
              <a:buChar char="•"/>
            </a:pPr>
            <a:r>
              <a:rPr lang="en-GB" sz="2000" b="1" dirty="0" smtClean="0"/>
              <a:t> The Standards for Leadership and Management </a:t>
            </a:r>
            <a:r>
              <a:rPr lang="en-GB" sz="2000" dirty="0" smtClean="0"/>
              <a:t>(for middle leaders and Head Teachers</a:t>
            </a:r>
            <a:r>
              <a:rPr lang="en-GB" sz="2000" dirty="0" smtClean="0">
                <a:latin typeface="Calibri"/>
              </a:rPr>
              <a:t>)</a:t>
            </a:r>
            <a:endParaRPr lang="en-GB" sz="2000" dirty="0" smtClean="0">
              <a:latin typeface="Verdana" pitchFamily="34" charset="0"/>
              <a:ea typeface="Verdana" pitchFamily="34" charset="0"/>
              <a:cs typeface="Verdana" pitchFamily="34" charset="0"/>
            </a:endParaRPr>
          </a:p>
          <a:p>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GB" dirty="0" smtClean="0"/>
              <a:t>Professional Standards</a:t>
            </a: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323528" y="332656"/>
            <a:ext cx="1123950" cy="809625"/>
          </a:xfrm>
          <a:prstGeom prst="rect">
            <a:avLst/>
          </a:prstGeom>
          <a:noFill/>
          <a:ln w="9525">
            <a:noFill/>
            <a:miter lim="800000"/>
            <a:headEnd/>
            <a:tailEnd/>
          </a:ln>
        </p:spPr>
      </p:pic>
      <p:sp>
        <p:nvSpPr>
          <p:cNvPr id="8" name="Content Placeholder 7"/>
          <p:cNvSpPr>
            <a:spLocks noGrp="1"/>
          </p:cNvSpPr>
          <p:nvPr>
            <p:ph idx="1"/>
          </p:nvPr>
        </p:nvSpPr>
        <p:spPr>
          <a:xfrm>
            <a:off x="467544" y="1916832"/>
            <a:ext cx="8229600" cy="4525963"/>
          </a:xfrm>
        </p:spPr>
        <p:txBody>
          <a:bodyPr>
            <a:normAutofit/>
          </a:bodyPr>
          <a:lstStyle/>
          <a:p>
            <a:pPr>
              <a:buNone/>
            </a:pPr>
            <a:r>
              <a:rPr lang="en-GB" sz="3200" dirty="0" smtClean="0"/>
              <a:t> “Professional Standards have significant potential to provide the necessary provocation for teachers to think about their work, practice and professional identity in quite fundamentally, different and generative ways.”</a:t>
            </a:r>
          </a:p>
          <a:p>
            <a:pPr>
              <a:buNone/>
            </a:pPr>
            <a:r>
              <a:rPr lang="en-GB" sz="3200" dirty="0" smtClean="0"/>
              <a:t>							</a:t>
            </a:r>
            <a:r>
              <a:rPr lang="en-GB" sz="2400" i="1" dirty="0" smtClean="0"/>
              <a:t>Sachs  J (2010)</a:t>
            </a:r>
            <a:endParaRPr lang="en-GB" sz="2400"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buNone/>
            </a:pPr>
            <a:r>
              <a:rPr lang="en-GB" sz="3200" dirty="0" smtClean="0"/>
              <a:t> “The resurgence of interest in .... “teacher research” over the last decade is aligned with the popular advocacy of “evidence-based” or “best practice” within public policy communities and specific calls for “teaching as a research-based profession” (Hargreaves 1996)”.</a:t>
            </a:r>
          </a:p>
          <a:p>
            <a:pPr>
              <a:buNone/>
            </a:pPr>
            <a:endParaRPr lang="en-GB" dirty="0" smtClean="0"/>
          </a:p>
          <a:p>
            <a:pPr>
              <a:buNone/>
            </a:pPr>
            <a:r>
              <a:rPr lang="en-GB" sz="1800" i="1" dirty="0" smtClean="0"/>
              <a:t>    Teachers as researchers: initial experiences within the Scottish “Schools of Ambition”   Hulme, Lowden and Elliot  (2009)</a:t>
            </a:r>
            <a:endParaRPr lang="en-GB" sz="1800" i="1" dirty="0"/>
          </a:p>
        </p:txBody>
      </p:sp>
      <p:sp>
        <p:nvSpPr>
          <p:cNvPr id="3" name="Title 2"/>
          <p:cNvSpPr>
            <a:spLocks noGrp="1"/>
          </p:cNvSpPr>
          <p:nvPr>
            <p:ph type="title"/>
          </p:nvPr>
        </p:nvSpPr>
        <p:spPr/>
        <p:txBody>
          <a:bodyPr/>
          <a:lstStyle/>
          <a:p>
            <a:pPr algn="r"/>
            <a:r>
              <a:rPr lang="en-GB" dirty="0" smtClean="0"/>
              <a:t>Teachers as researchers</a:t>
            </a: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0"/>
            <a:ext cx="8229600" cy="1143000"/>
          </a:xfrm>
        </p:spPr>
        <p:txBody>
          <a:bodyPr>
            <a:normAutofit/>
          </a:bodyPr>
          <a:lstStyle/>
          <a:p>
            <a:pPr algn="r"/>
            <a:r>
              <a:rPr lang="en-GB" sz="3600" dirty="0" smtClean="0"/>
              <a:t>Research and GTCS Standards</a:t>
            </a:r>
            <a:endParaRPr lang="en-GB" sz="3600"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pic>
        <p:nvPicPr>
          <p:cNvPr id="7" name="Content Placeholder 6"/>
          <p:cNvPicPr>
            <a:picLocks noGrp="1"/>
          </p:cNvPicPr>
          <p:nvPr>
            <p:ph idx="1"/>
          </p:nvPr>
        </p:nvPicPr>
        <p:blipFill>
          <a:blip r:embed="rId3" cstate="print"/>
          <a:srcRect l="26387" t="58409" r="20470" b="18636"/>
          <a:stretch>
            <a:fillRect/>
          </a:stretch>
        </p:blipFill>
        <p:spPr bwMode="auto">
          <a:xfrm>
            <a:off x="251520" y="1052736"/>
            <a:ext cx="8712968" cy="2232248"/>
          </a:xfrm>
          <a:prstGeom prst="rect">
            <a:avLst/>
          </a:prstGeom>
          <a:noFill/>
          <a:ln w="9525">
            <a:noFill/>
            <a:miter lim="800000"/>
            <a:headEnd/>
            <a:tailEnd/>
          </a:ln>
        </p:spPr>
      </p:pic>
      <p:pic>
        <p:nvPicPr>
          <p:cNvPr id="8" name="Picture 7"/>
          <p:cNvPicPr/>
          <p:nvPr/>
        </p:nvPicPr>
        <p:blipFill>
          <a:blip r:embed="rId4" cstate="print"/>
          <a:srcRect l="26515" t="21591" r="20242" b="67727"/>
          <a:stretch>
            <a:fillRect/>
          </a:stretch>
        </p:blipFill>
        <p:spPr bwMode="auto">
          <a:xfrm>
            <a:off x="251520" y="3212976"/>
            <a:ext cx="8712968" cy="1080120"/>
          </a:xfrm>
          <a:prstGeom prst="rect">
            <a:avLst/>
          </a:prstGeom>
          <a:noFill/>
          <a:ln w="9525">
            <a:noFill/>
            <a:miter lim="800000"/>
            <a:headEnd/>
            <a:tailEnd/>
          </a:ln>
        </p:spPr>
      </p:pic>
      <p:pic>
        <p:nvPicPr>
          <p:cNvPr id="9" name="Picture 8"/>
          <p:cNvPicPr/>
          <p:nvPr/>
        </p:nvPicPr>
        <p:blipFill>
          <a:blip r:embed="rId5" cstate="print"/>
          <a:srcRect l="23702" t="45000" r="20085" b="25197"/>
          <a:stretch>
            <a:fillRect/>
          </a:stretch>
        </p:blipFill>
        <p:spPr bwMode="auto">
          <a:xfrm>
            <a:off x="0" y="4365104"/>
            <a:ext cx="8964488"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0"/>
            <a:ext cx="8229600" cy="1143000"/>
          </a:xfrm>
        </p:spPr>
        <p:txBody>
          <a:bodyPr>
            <a:normAutofit/>
          </a:bodyPr>
          <a:lstStyle/>
          <a:p>
            <a:pPr algn="r"/>
            <a:r>
              <a:rPr lang="en-GB" sz="3600" dirty="0" smtClean="0"/>
              <a:t>Research and GTCS Standards</a:t>
            </a:r>
            <a:endParaRPr lang="en-GB" sz="3600"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pic>
        <p:nvPicPr>
          <p:cNvPr id="13" name="Content Placeholder 12"/>
          <p:cNvPicPr>
            <a:picLocks noGrp="1"/>
          </p:cNvPicPr>
          <p:nvPr>
            <p:ph idx="1"/>
          </p:nvPr>
        </p:nvPicPr>
        <p:blipFill>
          <a:blip r:embed="rId3" cstate="print"/>
          <a:srcRect l="26387" t="22045" r="21877" b="62684"/>
          <a:stretch>
            <a:fillRect/>
          </a:stretch>
        </p:blipFill>
        <p:spPr bwMode="auto">
          <a:xfrm>
            <a:off x="179512" y="1124744"/>
            <a:ext cx="8964488" cy="1728192"/>
          </a:xfrm>
          <a:prstGeom prst="rect">
            <a:avLst/>
          </a:prstGeom>
          <a:noFill/>
          <a:ln w="9525">
            <a:noFill/>
            <a:miter lim="800000"/>
            <a:headEnd/>
            <a:tailEnd/>
          </a:ln>
        </p:spPr>
      </p:pic>
      <p:pic>
        <p:nvPicPr>
          <p:cNvPr id="14" name="Picture 13"/>
          <p:cNvPicPr/>
          <p:nvPr/>
        </p:nvPicPr>
        <p:blipFill>
          <a:blip r:embed="rId4" cstate="print"/>
          <a:srcRect l="23575" t="21136" r="21255" b="71320"/>
          <a:stretch>
            <a:fillRect/>
          </a:stretch>
        </p:blipFill>
        <p:spPr bwMode="auto">
          <a:xfrm>
            <a:off x="323528" y="2996952"/>
            <a:ext cx="7704856" cy="864096"/>
          </a:xfrm>
          <a:prstGeom prst="rect">
            <a:avLst/>
          </a:prstGeom>
          <a:noFill/>
          <a:ln w="9525">
            <a:noFill/>
            <a:miter lim="800000"/>
            <a:headEnd/>
            <a:tailEnd/>
          </a:ln>
        </p:spPr>
      </p:pic>
      <p:pic>
        <p:nvPicPr>
          <p:cNvPr id="15" name="Picture 14"/>
          <p:cNvPicPr/>
          <p:nvPr/>
        </p:nvPicPr>
        <p:blipFill>
          <a:blip r:embed="rId5" cstate="print"/>
          <a:srcRect l="23830" t="54091" r="21781" b="17929"/>
          <a:stretch>
            <a:fillRect/>
          </a:stretch>
        </p:blipFill>
        <p:spPr bwMode="auto">
          <a:xfrm>
            <a:off x="0" y="3861048"/>
            <a:ext cx="8964488" cy="2996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r"/>
            <a:r>
              <a:rPr lang="en-GB" dirty="0" smtClean="0"/>
              <a:t>Professional Standards and Career-Long Learning</a:t>
            </a: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323528" y="332656"/>
            <a:ext cx="1123950" cy="809625"/>
          </a:xfrm>
          <a:prstGeom prst="rect">
            <a:avLst/>
          </a:prstGeom>
          <a:noFill/>
          <a:ln w="9525">
            <a:noFill/>
            <a:miter lim="800000"/>
            <a:headEnd/>
            <a:tailEnd/>
          </a:ln>
        </p:spPr>
      </p:pic>
      <p:sp>
        <p:nvSpPr>
          <p:cNvPr id="8" name="Content Placeholder 7"/>
          <p:cNvSpPr>
            <a:spLocks noGrp="1"/>
          </p:cNvSpPr>
          <p:nvPr>
            <p:ph idx="1"/>
          </p:nvPr>
        </p:nvSpPr>
        <p:spPr>
          <a:xfrm>
            <a:off x="467544" y="1916832"/>
            <a:ext cx="8229600" cy="4525963"/>
          </a:xfrm>
        </p:spPr>
        <p:txBody>
          <a:bodyPr>
            <a:normAutofit lnSpcReduction="10000"/>
          </a:bodyPr>
          <a:lstStyle/>
          <a:p>
            <a:pPr>
              <a:buNone/>
            </a:pPr>
            <a:r>
              <a:rPr lang="en-GB" sz="3200" dirty="0" smtClean="0"/>
              <a:t>“If Standards are to become the basis for promoting high quality professional learning, they need to be regarded as a series of signposts to guide an integrated professional learning agenda, rather than a series of discrete accomplishments to be ticked.”</a:t>
            </a:r>
          </a:p>
          <a:p>
            <a:pPr>
              <a:buNone/>
            </a:pPr>
            <a:r>
              <a:rPr lang="en-GB" sz="3200" dirty="0" smtClean="0"/>
              <a:t>							</a:t>
            </a:r>
            <a:r>
              <a:rPr lang="en-GB" sz="2400" i="1" dirty="0" smtClean="0"/>
              <a:t>Timperley (2011)</a:t>
            </a:r>
            <a:endParaRPr lang="en-GB" sz="24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7"/>
          <p:cNvGrpSpPr>
            <a:grpSpLocks noGrp="1"/>
          </p:cNvGrpSpPr>
          <p:nvPr>
            <p:ph idx="1"/>
          </p:nvPr>
        </p:nvGrpSpPr>
        <p:grpSpPr bwMode="auto">
          <a:xfrm>
            <a:off x="251520" y="0"/>
            <a:ext cx="8435280" cy="6858000"/>
            <a:chOff x="2584301" y="500746"/>
            <a:chExt cx="9937179" cy="7035813"/>
          </a:xfrm>
        </p:grpSpPr>
        <p:grpSp>
          <p:nvGrpSpPr>
            <p:cNvPr id="3" name="Group 42"/>
            <p:cNvGrpSpPr>
              <a:grpSpLocks/>
            </p:cNvGrpSpPr>
            <p:nvPr/>
          </p:nvGrpSpPr>
          <p:grpSpPr bwMode="auto">
            <a:xfrm>
              <a:off x="2584301" y="500746"/>
              <a:ext cx="9937179" cy="7035813"/>
              <a:chOff x="208037" y="68698"/>
              <a:chExt cx="9937179" cy="7035813"/>
            </a:xfrm>
          </p:grpSpPr>
          <p:sp>
            <p:nvSpPr>
              <p:cNvPr id="9" name="Right Arrow 3"/>
              <p:cNvSpPr/>
              <p:nvPr/>
            </p:nvSpPr>
            <p:spPr>
              <a:xfrm>
                <a:off x="208037" y="984301"/>
                <a:ext cx="9937179" cy="6120210"/>
              </a:xfrm>
              <a:prstGeom prst="rightArrow">
                <a:avLst>
                  <a:gd name="adj1" fmla="val 50000"/>
                  <a:gd name="adj2" fmla="val 26241"/>
                </a:avLst>
              </a:prstGeom>
              <a:ln w="76200"/>
            </p:spPr>
            <p:style>
              <a:lnRef idx="2">
                <a:schemeClr val="accent6"/>
              </a:lnRef>
              <a:fillRef idx="1">
                <a:schemeClr val="lt1"/>
              </a:fillRef>
              <a:effectRef idx="0">
                <a:schemeClr val="accent6"/>
              </a:effectRef>
              <a:fontRef idx="minor">
                <a:schemeClr val="dk1"/>
              </a:fontRef>
            </p:style>
            <p:txBody>
              <a:bodyPr anchor="ctr"/>
              <a:lstStyle/>
              <a:p>
                <a:pPr algn="ctr" defTabSz="1280160" fontAlgn="auto">
                  <a:spcBef>
                    <a:spcPts val="0"/>
                  </a:spcBef>
                  <a:spcAft>
                    <a:spcPts val="0"/>
                  </a:spcAft>
                  <a:defRPr/>
                </a:pPr>
                <a:endParaRPr lang="en-GB" dirty="0"/>
              </a:p>
            </p:txBody>
          </p:sp>
          <p:cxnSp>
            <p:nvCxnSpPr>
              <p:cNvPr id="10" name="Straight Arrow Connector 9"/>
              <p:cNvCxnSpPr/>
              <p:nvPr/>
            </p:nvCxnSpPr>
            <p:spPr>
              <a:xfrm>
                <a:off x="352492" y="3864213"/>
                <a:ext cx="9648271" cy="73030"/>
              </a:xfrm>
              <a:prstGeom prst="straightConnector1">
                <a:avLst/>
              </a:prstGeom>
              <a:ln w="76200">
                <a:solidFill>
                  <a:schemeClr val="accent6">
                    <a:shade val="95000"/>
                    <a:satMod val="105000"/>
                    <a:alpha val="20000"/>
                  </a:schemeClr>
                </a:solidFill>
                <a:prstDash val="sysDot"/>
                <a:headEnd type="arrow"/>
                <a:tailEnd type="arrow"/>
              </a:ln>
            </p:spPr>
            <p:style>
              <a:lnRef idx="1">
                <a:schemeClr val="accent6"/>
              </a:lnRef>
              <a:fillRef idx="0">
                <a:schemeClr val="accent6"/>
              </a:fillRef>
              <a:effectRef idx="0">
                <a:schemeClr val="accent6"/>
              </a:effectRef>
              <a:fontRef idx="minor">
                <a:schemeClr val="tx1"/>
              </a:fontRef>
            </p:style>
          </p:cxnSp>
          <p:sp>
            <p:nvSpPr>
              <p:cNvPr id="11" name="TextBox 34"/>
              <p:cNvSpPr txBox="1">
                <a:spLocks noChangeArrowheads="1"/>
              </p:cNvSpPr>
              <p:nvPr/>
            </p:nvSpPr>
            <p:spPr bwMode="auto">
              <a:xfrm>
                <a:off x="5032648" y="336104"/>
                <a:ext cx="3024336" cy="477054"/>
              </a:xfrm>
              <a:prstGeom prst="rect">
                <a:avLst/>
              </a:prstGeom>
              <a:noFill/>
              <a:ln w="9525">
                <a:noFill/>
                <a:miter lim="800000"/>
                <a:headEnd/>
                <a:tailEnd/>
              </a:ln>
            </p:spPr>
            <p:txBody>
              <a:bodyPr>
                <a:spAutoFit/>
              </a:bodyPr>
              <a:lstStyle/>
              <a:p>
                <a:r>
                  <a:rPr lang="en-GB" b="1" dirty="0">
                    <a:solidFill>
                      <a:schemeClr val="tx2"/>
                    </a:solidFill>
                    <a:latin typeface="Calibri" pitchFamily="34" charset="0"/>
                  </a:rPr>
                  <a:t>Professional Update</a:t>
                </a:r>
              </a:p>
            </p:txBody>
          </p:sp>
          <p:sp>
            <p:nvSpPr>
              <p:cNvPr id="12" name="TextBox 35"/>
              <p:cNvSpPr txBox="1">
                <a:spLocks noChangeArrowheads="1"/>
              </p:cNvSpPr>
              <p:nvPr/>
            </p:nvSpPr>
            <p:spPr bwMode="auto">
              <a:xfrm>
                <a:off x="220527" y="68698"/>
                <a:ext cx="2448272" cy="473635"/>
              </a:xfrm>
              <a:prstGeom prst="rect">
                <a:avLst/>
              </a:prstGeom>
              <a:noFill/>
              <a:ln w="9525">
                <a:noFill/>
                <a:miter lim="800000"/>
                <a:headEnd/>
                <a:tailEnd/>
              </a:ln>
            </p:spPr>
            <p:txBody>
              <a:bodyPr>
                <a:spAutoFit/>
              </a:bodyPr>
              <a:lstStyle/>
              <a:p>
                <a:endParaRPr lang="en-GB" sz="2400" b="1" dirty="0">
                  <a:solidFill>
                    <a:schemeClr val="accent1"/>
                  </a:solidFill>
                  <a:latin typeface="Calibri" pitchFamily="34" charset="0"/>
                </a:endParaRPr>
              </a:p>
            </p:txBody>
          </p:sp>
          <p:cxnSp>
            <p:nvCxnSpPr>
              <p:cNvPr id="13" name="Straight Connector 12"/>
              <p:cNvCxnSpPr/>
              <p:nvPr/>
            </p:nvCxnSpPr>
            <p:spPr>
              <a:xfrm>
                <a:off x="1431930" y="2568729"/>
                <a:ext cx="0" cy="3024384"/>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2584388" y="1273245"/>
                <a:ext cx="0" cy="4319868"/>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sp>
            <p:nvSpPr>
              <p:cNvPr id="15" name="TextBox 9"/>
              <p:cNvSpPr txBox="1">
                <a:spLocks noChangeArrowheads="1"/>
              </p:cNvSpPr>
              <p:nvPr/>
            </p:nvSpPr>
            <p:spPr bwMode="auto">
              <a:xfrm>
                <a:off x="462524" y="3217229"/>
                <a:ext cx="614318" cy="477054"/>
              </a:xfrm>
              <a:prstGeom prst="rect">
                <a:avLst/>
              </a:prstGeom>
              <a:noFill/>
              <a:ln w="9525">
                <a:noFill/>
                <a:miter lim="800000"/>
                <a:headEnd/>
                <a:tailEnd/>
              </a:ln>
            </p:spPr>
            <p:txBody>
              <a:bodyPr>
                <a:spAutoFit/>
              </a:bodyPr>
              <a:lstStyle/>
              <a:p>
                <a:r>
                  <a:rPr lang="en-GB" b="1" dirty="0">
                    <a:solidFill>
                      <a:schemeClr val="accent1"/>
                    </a:solidFill>
                    <a:latin typeface="Calibri" pitchFamily="34" charset="0"/>
                  </a:rPr>
                  <a:t>ITE</a:t>
                </a:r>
              </a:p>
            </p:txBody>
          </p:sp>
          <p:sp>
            <p:nvSpPr>
              <p:cNvPr id="16" name="TextBox 10"/>
              <p:cNvSpPr txBox="1">
                <a:spLocks noChangeArrowheads="1"/>
              </p:cNvSpPr>
              <p:nvPr/>
            </p:nvSpPr>
            <p:spPr bwMode="auto">
              <a:xfrm>
                <a:off x="1734959" y="3217229"/>
                <a:ext cx="614318" cy="861774"/>
              </a:xfrm>
              <a:prstGeom prst="rect">
                <a:avLst/>
              </a:prstGeom>
              <a:noFill/>
              <a:ln w="9525">
                <a:noFill/>
                <a:miter lim="800000"/>
                <a:headEnd/>
                <a:tailEnd/>
              </a:ln>
            </p:spPr>
            <p:txBody>
              <a:bodyPr>
                <a:spAutoFit/>
              </a:bodyPr>
              <a:lstStyle/>
              <a:p>
                <a:r>
                  <a:rPr lang="en-GB" b="1" dirty="0">
                    <a:solidFill>
                      <a:schemeClr val="accent1"/>
                    </a:solidFill>
                    <a:latin typeface="Calibri" pitchFamily="34" charset="0"/>
                  </a:rPr>
                  <a:t>TIS</a:t>
                </a:r>
              </a:p>
              <a:p>
                <a:r>
                  <a:rPr lang="en-GB" b="1" dirty="0">
                    <a:solidFill>
                      <a:schemeClr val="accent1"/>
                    </a:solidFill>
                    <a:latin typeface="Calibri" pitchFamily="34" charset="0"/>
                  </a:rPr>
                  <a:t>FR</a:t>
                </a:r>
              </a:p>
            </p:txBody>
          </p:sp>
          <p:sp>
            <p:nvSpPr>
              <p:cNvPr id="17" name="TextBox 11"/>
              <p:cNvSpPr txBox="1">
                <a:spLocks noChangeArrowheads="1"/>
              </p:cNvSpPr>
              <p:nvPr/>
            </p:nvSpPr>
            <p:spPr bwMode="auto">
              <a:xfrm>
                <a:off x="208037" y="3955980"/>
                <a:ext cx="1296144" cy="1384995"/>
              </a:xfrm>
              <a:prstGeom prst="rect">
                <a:avLst/>
              </a:prstGeom>
              <a:noFill/>
              <a:ln w="9525">
                <a:noFill/>
                <a:miter lim="800000"/>
                <a:headEnd/>
                <a:tailEnd/>
              </a:ln>
            </p:spPr>
            <p:txBody>
              <a:bodyPr>
                <a:spAutoFit/>
              </a:bodyPr>
              <a:lstStyle/>
              <a:p>
                <a:pPr>
                  <a:buFont typeface="Arial" charset="0"/>
                  <a:buChar char="•"/>
                </a:pPr>
                <a:r>
                  <a:rPr lang="en-GB" sz="1200" dirty="0">
                    <a:solidFill>
                      <a:schemeClr val="accent1"/>
                    </a:solidFill>
                    <a:latin typeface="Calibri" pitchFamily="34" charset="0"/>
                  </a:rPr>
                  <a:t> Entry Memorandum &amp; Guidelines</a:t>
                </a:r>
              </a:p>
              <a:p>
                <a:pPr>
                  <a:buFont typeface="Arial" charset="0"/>
                  <a:buChar char="•"/>
                </a:pPr>
                <a:r>
                  <a:rPr lang="en-GB" sz="1200" dirty="0">
                    <a:solidFill>
                      <a:schemeClr val="accent1"/>
                    </a:solidFill>
                    <a:latin typeface="Calibri" pitchFamily="34" charset="0"/>
                  </a:rPr>
                  <a:t> Teaching Qualifications</a:t>
                </a:r>
              </a:p>
              <a:p>
                <a:pPr>
                  <a:buFont typeface="Arial" charset="0"/>
                  <a:buChar char="•"/>
                </a:pPr>
                <a:r>
                  <a:rPr lang="en-GB" sz="1200" dirty="0">
                    <a:solidFill>
                      <a:schemeClr val="accent1"/>
                    </a:solidFill>
                    <a:latin typeface="Calibri" pitchFamily="34" charset="0"/>
                  </a:rPr>
                  <a:t> Qualified Outside Scotland</a:t>
                </a:r>
              </a:p>
            </p:txBody>
          </p:sp>
          <p:sp>
            <p:nvSpPr>
              <p:cNvPr id="18" name="TextBox 12"/>
              <p:cNvSpPr txBox="1">
                <a:spLocks noChangeArrowheads="1"/>
              </p:cNvSpPr>
              <p:nvPr/>
            </p:nvSpPr>
            <p:spPr bwMode="auto">
              <a:xfrm>
                <a:off x="1395643" y="4296545"/>
                <a:ext cx="1272434" cy="663089"/>
              </a:xfrm>
              <a:prstGeom prst="rect">
                <a:avLst/>
              </a:prstGeom>
              <a:noFill/>
              <a:ln w="9525">
                <a:noFill/>
                <a:miter lim="800000"/>
                <a:headEnd/>
                <a:tailEnd/>
              </a:ln>
            </p:spPr>
            <p:txBody>
              <a:bodyPr wrap="square">
                <a:spAutoFit/>
              </a:bodyPr>
              <a:lstStyle/>
              <a:p>
                <a:pPr>
                  <a:buFont typeface="Arial" charset="0"/>
                  <a:buChar char="•"/>
                </a:pPr>
                <a:r>
                  <a:rPr lang="en-GB" sz="1200" dirty="0" smtClean="0">
                    <a:solidFill>
                      <a:schemeClr val="accent1"/>
                    </a:solidFill>
                    <a:latin typeface="Calibri" pitchFamily="34" charset="0"/>
                  </a:rPr>
                  <a:t>Registration</a:t>
                </a:r>
                <a:endParaRPr lang="en-GB" sz="1200" dirty="0">
                  <a:solidFill>
                    <a:schemeClr val="accent1"/>
                  </a:solidFill>
                  <a:latin typeface="Calibri" pitchFamily="34" charset="0"/>
                </a:endParaRPr>
              </a:p>
              <a:p>
                <a:pPr>
                  <a:buFont typeface="Arial" charset="0"/>
                  <a:buChar char="•"/>
                </a:pPr>
                <a:r>
                  <a:rPr lang="en-GB" sz="1200" dirty="0">
                    <a:solidFill>
                      <a:schemeClr val="accent1"/>
                    </a:solidFill>
                    <a:latin typeface="Calibri" pitchFamily="34" charset="0"/>
                  </a:rPr>
                  <a:t> Dual </a:t>
                </a:r>
                <a:r>
                  <a:rPr lang="en-GB" sz="1200" dirty="0" smtClean="0">
                    <a:solidFill>
                      <a:schemeClr val="accent1"/>
                    </a:solidFill>
                    <a:latin typeface="Calibri" pitchFamily="34" charset="0"/>
                  </a:rPr>
                  <a:t>  </a:t>
                </a:r>
              </a:p>
              <a:p>
                <a:r>
                  <a:rPr lang="en-GB" sz="1200" dirty="0" smtClean="0">
                    <a:solidFill>
                      <a:schemeClr val="accent1"/>
                    </a:solidFill>
                    <a:latin typeface="Calibri" pitchFamily="34" charset="0"/>
                  </a:rPr>
                  <a:t>Registration</a:t>
                </a:r>
                <a:endParaRPr lang="en-GB" sz="1200" dirty="0">
                  <a:solidFill>
                    <a:schemeClr val="accent1"/>
                  </a:solidFill>
                  <a:latin typeface="Calibri" pitchFamily="34" charset="0"/>
                </a:endParaRPr>
              </a:p>
            </p:txBody>
          </p:sp>
          <p:sp>
            <p:nvSpPr>
              <p:cNvPr id="19" name="TextBox 13"/>
              <p:cNvSpPr txBox="1">
                <a:spLocks noChangeArrowheads="1"/>
              </p:cNvSpPr>
              <p:nvPr/>
            </p:nvSpPr>
            <p:spPr bwMode="auto">
              <a:xfrm>
                <a:off x="208038" y="2640360"/>
                <a:ext cx="1152203" cy="442059"/>
              </a:xfrm>
              <a:prstGeom prst="rect">
                <a:avLst/>
              </a:prstGeom>
              <a:noFill/>
              <a:ln w="9525">
                <a:noFill/>
                <a:miter lim="800000"/>
                <a:headEnd/>
                <a:tailEnd/>
              </a:ln>
            </p:spPr>
            <p:txBody>
              <a:bodyPr wrap="square">
                <a:spAutoFit/>
              </a:bodyPr>
              <a:lstStyle/>
              <a:p>
                <a:r>
                  <a:rPr lang="en-GB" sz="1100" b="1" dirty="0">
                    <a:latin typeface="Calibri" pitchFamily="34" charset="0"/>
                  </a:rPr>
                  <a:t>Provisional Registration </a:t>
                </a:r>
              </a:p>
            </p:txBody>
          </p:sp>
          <p:sp>
            <p:nvSpPr>
              <p:cNvPr id="20" name="TextBox 14"/>
              <p:cNvSpPr txBox="1">
                <a:spLocks noChangeArrowheads="1"/>
              </p:cNvSpPr>
              <p:nvPr/>
            </p:nvSpPr>
            <p:spPr bwMode="auto">
              <a:xfrm>
                <a:off x="1480472" y="2640360"/>
                <a:ext cx="1102776" cy="631513"/>
              </a:xfrm>
              <a:prstGeom prst="rect">
                <a:avLst/>
              </a:prstGeom>
              <a:noFill/>
              <a:ln w="9525">
                <a:noFill/>
                <a:miter lim="800000"/>
                <a:headEnd/>
                <a:tailEnd/>
              </a:ln>
            </p:spPr>
            <p:txBody>
              <a:bodyPr wrap="square">
                <a:spAutoFit/>
              </a:bodyPr>
              <a:lstStyle/>
              <a:p>
                <a:r>
                  <a:rPr lang="en-GB" sz="1100" b="1" dirty="0">
                    <a:latin typeface="Calibri" pitchFamily="34" charset="0"/>
                  </a:rPr>
                  <a:t>Full Registration </a:t>
                </a:r>
                <a:r>
                  <a:rPr lang="en-GB" sz="1200" b="1" dirty="0">
                    <a:latin typeface="Calibri" pitchFamily="34" charset="0"/>
                  </a:rPr>
                  <a:t>(General) </a:t>
                </a:r>
              </a:p>
            </p:txBody>
          </p:sp>
          <p:sp>
            <p:nvSpPr>
              <p:cNvPr id="21" name="TextBox 20"/>
              <p:cNvSpPr txBox="1"/>
              <p:nvPr/>
            </p:nvSpPr>
            <p:spPr>
              <a:xfrm>
                <a:off x="5824289" y="3505414"/>
                <a:ext cx="3816131" cy="477869"/>
              </a:xfrm>
              <a:prstGeom prst="rect">
                <a:avLst/>
              </a:prstGeom>
              <a:noFill/>
            </p:spPr>
            <p:txBody>
              <a:bodyPr>
                <a:spAutoFit/>
              </a:bodyPr>
              <a:lstStyle/>
              <a:p>
                <a:pPr defTabSz="1280160" fontAlgn="auto">
                  <a:spcBef>
                    <a:spcPts val="0"/>
                  </a:spcBef>
                  <a:spcAft>
                    <a:spcPts val="0"/>
                  </a:spcAft>
                  <a:defRPr/>
                </a:pPr>
                <a:r>
                  <a:rPr lang="en-GB" b="1" dirty="0">
                    <a:solidFill>
                      <a:schemeClr val="bg1">
                        <a:lumMod val="50000"/>
                      </a:schemeClr>
                    </a:solidFill>
                    <a:latin typeface="+mn-lt"/>
                    <a:cs typeface="+mn-cs"/>
                  </a:rPr>
                  <a:t>The Enquiring Professional</a:t>
                </a:r>
              </a:p>
            </p:txBody>
          </p:sp>
          <p:sp>
            <p:nvSpPr>
              <p:cNvPr id="22" name="TextBox 17"/>
              <p:cNvSpPr txBox="1">
                <a:spLocks noChangeArrowheads="1"/>
              </p:cNvSpPr>
              <p:nvPr/>
            </p:nvSpPr>
            <p:spPr bwMode="auto">
              <a:xfrm>
                <a:off x="3770855" y="5137980"/>
                <a:ext cx="4823238" cy="284181"/>
              </a:xfrm>
              <a:prstGeom prst="rect">
                <a:avLst/>
              </a:prstGeom>
              <a:noFill/>
              <a:ln w="9525">
                <a:noFill/>
                <a:miter lim="800000"/>
                <a:headEnd/>
                <a:tailEnd/>
              </a:ln>
            </p:spPr>
            <p:txBody>
              <a:bodyPr wrap="square">
                <a:spAutoFit/>
              </a:bodyPr>
              <a:lstStyle/>
              <a:p>
                <a:r>
                  <a:rPr lang="en-GB" sz="1200" b="1" dirty="0">
                    <a:solidFill>
                      <a:schemeClr val="accent1"/>
                    </a:solidFill>
                    <a:latin typeface="Calibri" pitchFamily="34" charset="0"/>
                  </a:rPr>
                  <a:t>Professional </a:t>
                </a:r>
                <a:r>
                  <a:rPr lang="en-GB" sz="1200" b="1" dirty="0" smtClean="0">
                    <a:solidFill>
                      <a:schemeClr val="accent1"/>
                    </a:solidFill>
                    <a:latin typeface="Calibri" pitchFamily="34" charset="0"/>
                  </a:rPr>
                  <a:t>Qualifications &amp; Professional Registration </a:t>
                </a:r>
                <a:endParaRPr lang="en-GB" sz="1200" b="1" dirty="0">
                  <a:solidFill>
                    <a:schemeClr val="accent1"/>
                  </a:solidFill>
                  <a:latin typeface="Calibri" pitchFamily="34" charset="0"/>
                </a:endParaRPr>
              </a:p>
            </p:txBody>
          </p:sp>
          <p:cxnSp>
            <p:nvCxnSpPr>
              <p:cNvPr id="23" name="Straight Arrow Connector 22"/>
              <p:cNvCxnSpPr/>
              <p:nvPr/>
            </p:nvCxnSpPr>
            <p:spPr>
              <a:xfrm>
                <a:off x="2742051" y="4990230"/>
                <a:ext cx="6608132" cy="0"/>
              </a:xfrm>
              <a:prstGeom prst="straightConnector1">
                <a:avLst/>
              </a:prstGeom>
              <a:ln w="38100">
                <a:solidFill>
                  <a:schemeClr val="accent1">
                    <a:shade val="95000"/>
                    <a:satMod val="105000"/>
                    <a:alpha val="23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752907" y="5433480"/>
                <a:ext cx="6552822" cy="0"/>
              </a:xfrm>
              <a:prstGeom prst="straightConnector1">
                <a:avLst/>
              </a:prstGeom>
              <a:ln w="38100">
                <a:solidFill>
                  <a:schemeClr val="accent1">
                    <a:shade val="95000"/>
                    <a:satMod val="105000"/>
                    <a:alpha val="23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18"/>
              <p:cNvSpPr txBox="1">
                <a:spLocks noChangeArrowheads="1"/>
              </p:cNvSpPr>
              <p:nvPr/>
            </p:nvSpPr>
            <p:spPr bwMode="auto">
              <a:xfrm>
                <a:off x="3872390" y="4620855"/>
                <a:ext cx="4260506" cy="473635"/>
              </a:xfrm>
              <a:prstGeom prst="rect">
                <a:avLst/>
              </a:prstGeom>
              <a:noFill/>
              <a:ln w="9525">
                <a:noFill/>
                <a:miter lim="800000"/>
                <a:headEnd/>
                <a:tailEnd/>
              </a:ln>
            </p:spPr>
            <p:txBody>
              <a:bodyPr wrap="square">
                <a:spAutoFit/>
              </a:bodyPr>
              <a:lstStyle/>
              <a:p>
                <a:r>
                  <a:rPr lang="en-GB" sz="2400" b="1" dirty="0">
                    <a:solidFill>
                      <a:schemeClr val="accent1"/>
                    </a:solidFill>
                    <a:latin typeface="Calibri" pitchFamily="34" charset="0"/>
                  </a:rPr>
                  <a:t>Professional Recognition</a:t>
                </a:r>
              </a:p>
            </p:txBody>
          </p:sp>
          <p:sp>
            <p:nvSpPr>
              <p:cNvPr id="26" name="TextBox 36"/>
              <p:cNvSpPr txBox="1">
                <a:spLocks noChangeArrowheads="1"/>
              </p:cNvSpPr>
              <p:nvPr/>
            </p:nvSpPr>
            <p:spPr bwMode="auto">
              <a:xfrm>
                <a:off x="1072208" y="1200200"/>
                <a:ext cx="792088" cy="477054"/>
              </a:xfrm>
              <a:prstGeom prst="rect">
                <a:avLst/>
              </a:prstGeom>
              <a:noFill/>
              <a:ln w="9525">
                <a:noFill/>
                <a:miter lim="800000"/>
                <a:headEnd/>
                <a:tailEnd/>
              </a:ln>
            </p:spPr>
            <p:txBody>
              <a:bodyPr>
                <a:spAutoFit/>
              </a:bodyPr>
              <a:lstStyle/>
              <a:p>
                <a:r>
                  <a:rPr lang="en-GB" b="1" dirty="0">
                    <a:solidFill>
                      <a:schemeClr val="accent1"/>
                    </a:solidFill>
                    <a:latin typeface="Calibri" pitchFamily="34" charset="0"/>
                  </a:rPr>
                  <a:t>SFR</a:t>
                </a:r>
              </a:p>
            </p:txBody>
          </p:sp>
          <p:sp>
            <p:nvSpPr>
              <p:cNvPr id="27" name="TextBox 26"/>
              <p:cNvSpPr txBox="1"/>
              <p:nvPr/>
            </p:nvSpPr>
            <p:spPr>
              <a:xfrm>
                <a:off x="1650130" y="1887479"/>
                <a:ext cx="792116" cy="477868"/>
              </a:xfrm>
              <a:prstGeom prst="rect">
                <a:avLst/>
              </a:prstGeom>
              <a:noFill/>
            </p:spPr>
            <p:txBody>
              <a:bodyPr>
                <a:spAutoFit/>
              </a:bodyPr>
              <a:lstStyle/>
              <a:p>
                <a:pPr defTabSz="1280160" fontAlgn="auto">
                  <a:spcBef>
                    <a:spcPts val="0"/>
                  </a:spcBef>
                  <a:spcAft>
                    <a:spcPts val="0"/>
                  </a:spcAft>
                  <a:defRPr/>
                </a:pPr>
                <a:r>
                  <a:rPr lang="en-GB" b="1" dirty="0">
                    <a:solidFill>
                      <a:schemeClr val="tx2">
                        <a:lumMod val="40000"/>
                        <a:lumOff val="60000"/>
                      </a:schemeClr>
                    </a:solidFill>
                    <a:latin typeface="+mn-lt"/>
                    <a:cs typeface="+mn-cs"/>
                  </a:rPr>
                  <a:t>SFR</a:t>
                </a:r>
              </a:p>
            </p:txBody>
          </p:sp>
          <p:sp>
            <p:nvSpPr>
              <p:cNvPr id="28" name="TextBox 27"/>
              <p:cNvSpPr txBox="1"/>
              <p:nvPr/>
            </p:nvSpPr>
            <p:spPr>
              <a:xfrm>
                <a:off x="462524" y="1887479"/>
                <a:ext cx="792116" cy="477868"/>
              </a:xfrm>
              <a:prstGeom prst="rect">
                <a:avLst/>
              </a:prstGeom>
              <a:noFill/>
            </p:spPr>
            <p:txBody>
              <a:bodyPr>
                <a:spAutoFit/>
              </a:bodyPr>
              <a:lstStyle/>
              <a:p>
                <a:pPr defTabSz="1280160" fontAlgn="auto">
                  <a:spcBef>
                    <a:spcPts val="0"/>
                  </a:spcBef>
                  <a:spcAft>
                    <a:spcPts val="0"/>
                  </a:spcAft>
                  <a:defRPr/>
                </a:pPr>
                <a:r>
                  <a:rPr lang="en-GB" b="1" dirty="0">
                    <a:solidFill>
                      <a:schemeClr val="tx2">
                        <a:lumMod val="40000"/>
                        <a:lumOff val="60000"/>
                      </a:schemeClr>
                    </a:solidFill>
                    <a:latin typeface="+mn-lt"/>
                    <a:cs typeface="+mn-cs"/>
                  </a:rPr>
                  <a:t>SPR</a:t>
                </a:r>
              </a:p>
            </p:txBody>
          </p:sp>
          <p:cxnSp>
            <p:nvCxnSpPr>
              <p:cNvPr id="29" name="Straight Arrow Connector 28"/>
              <p:cNvCxnSpPr/>
              <p:nvPr/>
            </p:nvCxnSpPr>
            <p:spPr>
              <a:xfrm>
                <a:off x="279471" y="2424257"/>
                <a:ext cx="122548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grpSp>
            <p:nvGrpSpPr>
              <p:cNvPr id="4" name="Group 53"/>
              <p:cNvGrpSpPr>
                <a:grpSpLocks/>
              </p:cNvGrpSpPr>
              <p:nvPr/>
            </p:nvGrpSpPr>
            <p:grpSpPr bwMode="auto">
              <a:xfrm>
                <a:off x="1432248" y="2208312"/>
                <a:ext cx="7056784" cy="0"/>
                <a:chOff x="2080320" y="2208312"/>
                <a:chExt cx="7056784" cy="0"/>
              </a:xfrm>
            </p:grpSpPr>
            <p:cxnSp>
              <p:nvCxnSpPr>
                <p:cNvPr id="38" name="Straight Arrow Connector 37"/>
                <p:cNvCxnSpPr/>
                <p:nvPr/>
              </p:nvCxnSpPr>
              <p:spPr>
                <a:xfrm>
                  <a:off x="3232461" y="2257555"/>
                  <a:ext cx="5905161" cy="0"/>
                </a:xfrm>
                <a:prstGeom prst="straightConnector1">
                  <a:avLst/>
                </a:prstGeom>
                <a:ln w="38100">
                  <a:solidFill>
                    <a:schemeClr val="accent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080002" y="2257555"/>
                  <a:ext cx="338435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
            <p:nvSpPr>
              <p:cNvPr id="31" name="Left Brace 30"/>
              <p:cNvSpPr/>
              <p:nvPr/>
            </p:nvSpPr>
            <p:spPr>
              <a:xfrm rot="5400000">
                <a:off x="1144583" y="839952"/>
                <a:ext cx="431828" cy="2016009"/>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1280160" fontAlgn="auto">
                  <a:spcBef>
                    <a:spcPts val="0"/>
                  </a:spcBef>
                  <a:spcAft>
                    <a:spcPts val="0"/>
                  </a:spcAft>
                  <a:defRPr/>
                </a:pPr>
                <a:endParaRPr lang="en-GB" dirty="0"/>
              </a:p>
            </p:txBody>
          </p:sp>
          <p:sp>
            <p:nvSpPr>
              <p:cNvPr id="32" name="TextBox 49"/>
              <p:cNvSpPr txBox="1">
                <a:spLocks noChangeArrowheads="1"/>
              </p:cNvSpPr>
              <p:nvPr/>
            </p:nvSpPr>
            <p:spPr bwMode="auto">
              <a:xfrm>
                <a:off x="4788803" y="1444229"/>
                <a:ext cx="1080120" cy="477054"/>
              </a:xfrm>
              <a:prstGeom prst="rect">
                <a:avLst/>
              </a:prstGeom>
              <a:noFill/>
              <a:ln w="9525">
                <a:noFill/>
                <a:miter lim="800000"/>
                <a:headEnd/>
                <a:tailEnd/>
              </a:ln>
            </p:spPr>
            <p:txBody>
              <a:bodyPr>
                <a:spAutoFit/>
              </a:bodyPr>
              <a:lstStyle/>
              <a:p>
                <a:r>
                  <a:rPr lang="en-GB" b="1" dirty="0">
                    <a:solidFill>
                      <a:schemeClr val="accent1"/>
                    </a:solidFill>
                    <a:latin typeface="Calibri" pitchFamily="34" charset="0"/>
                  </a:rPr>
                  <a:t>SCLPL</a:t>
                </a:r>
              </a:p>
            </p:txBody>
          </p:sp>
          <p:sp>
            <p:nvSpPr>
              <p:cNvPr id="33" name="TextBox 50"/>
              <p:cNvSpPr txBox="1">
                <a:spLocks noChangeArrowheads="1"/>
              </p:cNvSpPr>
              <p:nvPr/>
            </p:nvSpPr>
            <p:spPr bwMode="auto">
              <a:xfrm>
                <a:off x="4873632" y="853229"/>
                <a:ext cx="792088" cy="477054"/>
              </a:xfrm>
              <a:prstGeom prst="rect">
                <a:avLst/>
              </a:prstGeom>
              <a:noFill/>
              <a:ln w="9525">
                <a:noFill/>
                <a:miter lim="800000"/>
                <a:headEnd/>
                <a:tailEnd/>
              </a:ln>
            </p:spPr>
            <p:txBody>
              <a:bodyPr>
                <a:spAutoFit/>
              </a:bodyPr>
              <a:lstStyle/>
              <a:p>
                <a:r>
                  <a:rPr lang="en-GB" b="1" dirty="0">
                    <a:solidFill>
                      <a:schemeClr val="accent1"/>
                    </a:solidFill>
                    <a:latin typeface="Calibri" pitchFamily="34" charset="0"/>
                  </a:rPr>
                  <a:t>SLM</a:t>
                </a:r>
              </a:p>
            </p:txBody>
          </p:sp>
          <p:cxnSp>
            <p:nvCxnSpPr>
              <p:cNvPr id="34" name="Straight Arrow Connector 33"/>
              <p:cNvCxnSpPr/>
              <p:nvPr/>
            </p:nvCxnSpPr>
            <p:spPr>
              <a:xfrm flipH="1">
                <a:off x="2584388" y="1273245"/>
                <a:ext cx="1512800" cy="0"/>
              </a:xfrm>
              <a:prstGeom prst="straightConnector1">
                <a:avLst/>
              </a:prstGeom>
              <a:ln w="38100">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736847" y="1273245"/>
                <a:ext cx="475270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728842" y="768387"/>
                <a:ext cx="5760707"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007394" y="1887479"/>
                <a:ext cx="540195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5" name="Group 45"/>
            <p:cNvGrpSpPr>
              <a:grpSpLocks/>
            </p:cNvGrpSpPr>
            <p:nvPr/>
          </p:nvGrpSpPr>
          <p:grpSpPr bwMode="auto">
            <a:xfrm>
              <a:off x="4959513" y="2319528"/>
              <a:ext cx="6985216" cy="1230371"/>
              <a:chOff x="4959513" y="2319528"/>
              <a:chExt cx="6985216" cy="1230371"/>
            </a:xfrm>
          </p:grpSpPr>
          <p:cxnSp>
            <p:nvCxnSpPr>
              <p:cNvPr id="7" name="Straight Arrow Connector 6"/>
              <p:cNvCxnSpPr/>
              <p:nvPr/>
            </p:nvCxnSpPr>
            <p:spPr>
              <a:xfrm flipH="1">
                <a:off x="4959513" y="2319528"/>
                <a:ext cx="719097" cy="0"/>
              </a:xfrm>
              <a:prstGeom prst="straightConnector1">
                <a:avLst/>
              </a:prstGeom>
              <a:ln w="38100">
                <a:solidFill>
                  <a:schemeClr val="accent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TextBox 73"/>
              <p:cNvSpPr txBox="1">
                <a:spLocks noChangeArrowheads="1"/>
              </p:cNvSpPr>
              <p:nvPr/>
            </p:nvSpPr>
            <p:spPr bwMode="auto">
              <a:xfrm>
                <a:off x="7912513" y="3072814"/>
                <a:ext cx="4032216" cy="477085"/>
              </a:xfrm>
              <a:prstGeom prst="rect">
                <a:avLst/>
              </a:prstGeom>
              <a:noFill/>
              <a:ln w="9525">
                <a:noFill/>
                <a:miter lim="800000"/>
                <a:headEnd/>
                <a:tailEnd/>
              </a:ln>
            </p:spPr>
            <p:txBody>
              <a:bodyPr wrap="square">
                <a:spAutoFit/>
              </a:bodyPr>
              <a:lstStyle/>
              <a:p>
                <a:r>
                  <a:rPr lang="en-GB" b="1" dirty="0" smtClean="0">
                    <a:solidFill>
                      <a:schemeClr val="accent1"/>
                    </a:solidFill>
                    <a:latin typeface="Calibri" pitchFamily="34" charset="0"/>
                  </a:rPr>
                  <a:t>Professional Review + Devt.</a:t>
                </a:r>
                <a:endParaRPr lang="en-GB" b="1" dirty="0">
                  <a:solidFill>
                    <a:schemeClr val="accent1"/>
                  </a:solidFill>
                  <a:latin typeface="Calibri" pitchFamily="34" charset="0"/>
                </a:endParaRPr>
              </a:p>
            </p:txBody>
          </p:sp>
        </p:grpSp>
      </p:grpSp>
      <p:pic>
        <p:nvPicPr>
          <p:cNvPr id="44" name="Content Placeholder 3" descr="DiamondL_tcm4-810673.jpg"/>
          <p:cNvPicPr>
            <a:picLocks noChangeAspect="1"/>
          </p:cNvPicPr>
          <p:nvPr/>
        </p:nvPicPr>
        <p:blipFill>
          <a:blip r:embed="rId2" cstate="print"/>
          <a:srcRect/>
          <a:stretch>
            <a:fillRect/>
          </a:stretch>
        </p:blipFill>
        <p:spPr bwMode="auto">
          <a:xfrm>
            <a:off x="2483768" y="2492896"/>
            <a:ext cx="2221643" cy="1962798"/>
          </a:xfrm>
          <a:prstGeom prst="rect">
            <a:avLst/>
          </a:prstGeom>
          <a:noFill/>
          <a:ln w="9525">
            <a:noFill/>
            <a:miter lim="800000"/>
            <a:headEnd/>
            <a:tailEnd/>
          </a:ln>
        </p:spPr>
      </p:pic>
      <p:pic>
        <p:nvPicPr>
          <p:cNvPr id="41" name="Picture 2"/>
          <p:cNvPicPr>
            <a:picLocks noChangeAspect="1" noChangeArrowheads="1"/>
          </p:cNvPicPr>
          <p:nvPr/>
        </p:nvPicPr>
        <p:blipFill>
          <a:blip r:embed="rId3" cstate="print"/>
          <a:srcRect/>
          <a:stretch>
            <a:fillRect/>
          </a:stretch>
        </p:blipFill>
        <p:spPr bwMode="auto">
          <a:xfrm>
            <a:off x="251520" y="188640"/>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0"/>
            <a:ext cx="8229600" cy="1143000"/>
          </a:xfrm>
        </p:spPr>
        <p:txBody>
          <a:bodyPr>
            <a:normAutofit/>
          </a:bodyPr>
          <a:lstStyle/>
          <a:p>
            <a:pPr algn="r"/>
            <a:r>
              <a:rPr lang="en-GB" sz="2800" dirty="0" smtClean="0">
                <a:solidFill>
                  <a:srgbClr val="464646"/>
                </a:solidFill>
              </a:rPr>
              <a:t>GTCS:</a:t>
            </a:r>
            <a:br>
              <a:rPr lang="en-GB" sz="2800" dirty="0" smtClean="0">
                <a:solidFill>
                  <a:srgbClr val="464646"/>
                </a:solidFill>
              </a:rPr>
            </a:br>
            <a:r>
              <a:rPr lang="en-GB" sz="2800" dirty="0" smtClean="0">
                <a:solidFill>
                  <a:srgbClr val="464646"/>
                </a:solidFill>
              </a:rPr>
              <a:t>Supporting Professional Learning</a:t>
            </a:r>
            <a:endParaRPr lang="en-GB" dirty="0"/>
          </a:p>
        </p:txBody>
      </p:sp>
      <p:pic>
        <p:nvPicPr>
          <p:cNvPr id="3074" name="Picture 2"/>
          <p:cNvPicPr>
            <a:picLocks noGrp="1" noChangeAspect="1" noChangeArrowheads="1"/>
          </p:cNvPicPr>
          <p:nvPr>
            <p:ph idx="1"/>
          </p:nvPr>
        </p:nvPicPr>
        <p:blipFill>
          <a:blip r:embed="rId2" cstate="print"/>
          <a:srcRect t="7267" b="4074"/>
          <a:stretch>
            <a:fillRect/>
          </a:stretch>
        </p:blipFill>
        <p:spPr bwMode="auto">
          <a:xfrm>
            <a:off x="0" y="1124744"/>
            <a:ext cx="9144000" cy="5733256"/>
          </a:xfrm>
          <a:prstGeom prst="rect">
            <a:avLst/>
          </a:prstGeom>
          <a:noFill/>
          <a:ln w="9525">
            <a:noFill/>
            <a:miter lim="800000"/>
            <a:headEnd/>
            <a:tailEnd/>
          </a:ln>
        </p:spPr>
      </p:pic>
      <p:sp>
        <p:nvSpPr>
          <p:cNvPr id="4" name="TextBox 3"/>
          <p:cNvSpPr txBox="1"/>
          <p:nvPr/>
        </p:nvSpPr>
        <p:spPr>
          <a:xfrm>
            <a:off x="3923928" y="3645024"/>
            <a:ext cx="5220072" cy="3785652"/>
          </a:xfrm>
          <a:prstGeom prst="rect">
            <a:avLst/>
          </a:prstGeom>
          <a:noFill/>
        </p:spPr>
        <p:txBody>
          <a:bodyPr wrap="square" rtlCol="0">
            <a:spAutoFit/>
          </a:bodyPr>
          <a:lstStyle/>
          <a:p>
            <a:r>
              <a:rPr lang="en-GB" sz="2400" b="1" dirty="0" smtClean="0"/>
              <a:t>EBSCO – online access to 1700 educational journals + e-books</a:t>
            </a:r>
          </a:p>
          <a:p>
            <a:endParaRPr lang="en-GB" sz="2400" b="1" dirty="0" smtClean="0"/>
          </a:p>
          <a:p>
            <a:r>
              <a:rPr lang="en-GB" sz="2400" b="1" dirty="0" smtClean="0"/>
              <a:t>Research Engagement Group – developing and trialling  teacher engagement with EBSCO</a:t>
            </a:r>
          </a:p>
          <a:p>
            <a:endParaRPr lang="en-GB" sz="2400" b="1" dirty="0" smtClean="0"/>
          </a:p>
          <a:p>
            <a:r>
              <a:rPr lang="en-GB" sz="2400" b="1" dirty="0" smtClean="0"/>
              <a:t>Education Hub</a:t>
            </a:r>
          </a:p>
          <a:p>
            <a:endParaRPr lang="en-GB" sz="2400" b="1" dirty="0" smtClean="0"/>
          </a:p>
          <a:p>
            <a:endParaRPr lang="en-GB" sz="2400" b="1" dirty="0" smtClean="0"/>
          </a:p>
        </p:txBody>
      </p:sp>
      <p:pic>
        <p:nvPicPr>
          <p:cNvPr id="5" name="Picture 2"/>
          <p:cNvPicPr>
            <a:picLocks noChangeAspect="1" noChangeArrowheads="1"/>
          </p:cNvPicPr>
          <p:nvPr/>
        </p:nvPicPr>
        <p:blipFill>
          <a:blip r:embed="rId3" cstate="print"/>
          <a:srcRect/>
          <a:stretch>
            <a:fillRect/>
          </a:stretch>
        </p:blipFill>
        <p:spPr bwMode="auto">
          <a:xfrm>
            <a:off x="323528" y="188640"/>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5122" name="Picture 2"/>
          <p:cNvPicPr>
            <a:picLocks noGrp="1" noChangeAspect="1" noChangeArrowheads="1"/>
          </p:cNvPicPr>
          <p:nvPr>
            <p:ph idx="1"/>
          </p:nvPr>
        </p:nvPicPr>
        <p:blipFill>
          <a:blip r:embed="rId2" cstate="print"/>
          <a:srcRect t="3263" b="4460"/>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95536" y="1484784"/>
            <a:ext cx="3240360" cy="523220"/>
          </a:xfrm>
          <a:prstGeom prst="rect">
            <a:avLst/>
          </a:prstGeom>
          <a:noFill/>
        </p:spPr>
        <p:txBody>
          <a:bodyPr wrap="square" rtlCol="0">
            <a:spAutoFit/>
          </a:bodyPr>
          <a:lstStyle/>
          <a:p>
            <a:r>
              <a:rPr lang="en-GB" sz="2800" b="1" dirty="0" smtClean="0"/>
              <a:t>EBSCO</a:t>
            </a:r>
            <a:endParaRPr lang="en-GB" sz="2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6146" name="Picture 2"/>
          <p:cNvPicPr>
            <a:picLocks noGrp="1" noChangeAspect="1" noChangeArrowheads="1"/>
          </p:cNvPicPr>
          <p:nvPr>
            <p:ph idx="1"/>
          </p:nvPr>
        </p:nvPicPr>
        <p:blipFill>
          <a:blip r:embed="rId2" cstate="print"/>
          <a:srcRect b="446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1026" name="Picture 2"/>
          <p:cNvPicPr>
            <a:picLocks noGrp="1" noChangeAspect="1" noChangeArrowheads="1"/>
          </p:cNvPicPr>
          <p:nvPr>
            <p:ph idx="1"/>
          </p:nvPr>
        </p:nvPicPr>
        <p:blipFill>
          <a:blip r:embed="rId2" cstate="print"/>
          <a:srcRect b="605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4098" name="Picture 2"/>
          <p:cNvPicPr>
            <a:picLocks noGrp="1" noChangeAspect="1" noChangeArrowheads="1"/>
          </p:cNvPicPr>
          <p:nvPr>
            <p:ph idx="1"/>
          </p:nvPr>
        </p:nvPicPr>
        <p:blipFill>
          <a:blip r:embed="rId2" cstate="print"/>
          <a:srcRect t="6445" b="446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r"/>
            <a:r>
              <a:rPr lang="en-GB" sz="3600" dirty="0" smtClean="0"/>
              <a:t>Recommended Research and Reading</a:t>
            </a:r>
            <a:endParaRPr lang="en-GB" sz="3600" dirty="0"/>
          </a:p>
        </p:txBody>
      </p:sp>
      <p:pic>
        <p:nvPicPr>
          <p:cNvPr id="4" name="Content Placeholder 3"/>
          <p:cNvPicPr>
            <a:picLocks noGrp="1"/>
          </p:cNvPicPr>
          <p:nvPr>
            <p:ph idx="1"/>
          </p:nvPr>
        </p:nvPicPr>
        <p:blipFill>
          <a:blip r:embed="rId2" cstate="print"/>
          <a:srcRect l="10522" t="13642" r="11862" b="3827"/>
          <a:stretch>
            <a:fillRect/>
          </a:stretch>
        </p:blipFill>
        <p:spPr bwMode="auto">
          <a:xfrm>
            <a:off x="786663" y="1481138"/>
            <a:ext cx="7570673" cy="452596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23528"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GB" sz="3500" dirty="0" smtClean="0"/>
              <a:t> </a:t>
            </a:r>
            <a:r>
              <a:rPr lang="en-GB" sz="3000" dirty="0" smtClean="0"/>
              <a:t>“From the late 1990s, the development of closer relationships between the practitioner and academic communities has been strongly encouraged across the UK, following criticism of the value and relevance of educational research for both policy makers and teachers”</a:t>
            </a:r>
            <a:endParaRPr lang="en-GB" sz="3500" dirty="0" smtClean="0"/>
          </a:p>
          <a:p>
            <a:pPr>
              <a:buNone/>
            </a:pPr>
            <a:endParaRPr lang="en-GB" dirty="0" smtClean="0"/>
          </a:p>
          <a:p>
            <a:pPr>
              <a:buNone/>
            </a:pPr>
            <a:r>
              <a:rPr lang="en-GB" sz="1800" i="1" dirty="0" smtClean="0"/>
              <a:t>    Teachers as researchers: initial experiences within the Scottish “Schools of Ambition”   Hulme, Lowden and Elliot  (2009)</a:t>
            </a:r>
            <a:endParaRPr lang="en-GB" sz="1800" i="1" dirty="0"/>
          </a:p>
        </p:txBody>
      </p:sp>
      <p:sp>
        <p:nvSpPr>
          <p:cNvPr id="3" name="Title 2"/>
          <p:cNvSpPr>
            <a:spLocks noGrp="1"/>
          </p:cNvSpPr>
          <p:nvPr>
            <p:ph type="title"/>
          </p:nvPr>
        </p:nvSpPr>
        <p:spPr/>
        <p:txBody>
          <a:bodyPr/>
          <a:lstStyle/>
          <a:p>
            <a:pPr algn="r"/>
            <a:r>
              <a:rPr lang="en-GB" dirty="0" smtClean="0"/>
              <a:t>Teachers as researchers</a:t>
            </a: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6" name="Content Placeholder 5"/>
          <p:cNvPicPr>
            <a:picLocks noGrp="1"/>
          </p:cNvPicPr>
          <p:nvPr>
            <p:ph idx="1"/>
          </p:nvPr>
        </p:nvPicPr>
        <p:blipFill>
          <a:blip r:embed="rId2" cstate="print"/>
          <a:srcRect l="10273" t="14091" r="27309" b="5196"/>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4" name="Content Placeholder 3"/>
          <p:cNvPicPr>
            <a:picLocks noGrp="1"/>
          </p:cNvPicPr>
          <p:nvPr>
            <p:ph idx="1"/>
          </p:nvPr>
        </p:nvPicPr>
        <p:blipFill>
          <a:blip r:embed="rId2" cstate="print"/>
          <a:srcRect l="24853" t="20454" r="27402" b="7955"/>
          <a:stretch>
            <a:fillRect/>
          </a:stretch>
        </p:blipFill>
        <p:spPr bwMode="auto">
          <a:xfrm>
            <a:off x="0" y="1481138"/>
            <a:ext cx="9143999" cy="5376862"/>
          </a:xfrm>
          <a:prstGeom prst="rect">
            <a:avLst/>
          </a:prstGeom>
          <a:noFill/>
          <a:ln w="9525">
            <a:noFill/>
            <a:miter lim="800000"/>
            <a:headEnd/>
            <a:tailEnd/>
          </a:ln>
        </p:spPr>
      </p:pic>
      <p:pic>
        <p:nvPicPr>
          <p:cNvPr id="5" name="Picture 4"/>
          <p:cNvPicPr/>
          <p:nvPr/>
        </p:nvPicPr>
        <p:blipFill>
          <a:blip r:embed="rId3" cstate="print"/>
          <a:srcRect l="25237" t="37273" r="27259" b="43374"/>
          <a:stretch>
            <a:fillRect/>
          </a:stretch>
        </p:blipFill>
        <p:spPr bwMode="auto">
          <a:xfrm>
            <a:off x="0" y="0"/>
            <a:ext cx="7560840" cy="14127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512" y="908720"/>
            <a:ext cx="4248472" cy="576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4572000" y="908720"/>
            <a:ext cx="4392488" cy="5760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22" name="Title 1"/>
          <p:cNvSpPr>
            <a:spLocks noGrp="1"/>
          </p:cNvSpPr>
          <p:nvPr>
            <p:ph type="title"/>
          </p:nvPr>
        </p:nvSpPr>
        <p:spPr>
          <a:xfrm>
            <a:off x="395537" y="260350"/>
            <a:ext cx="8424614" cy="720725"/>
          </a:xfrm>
        </p:spPr>
        <p:txBody>
          <a:bodyPr>
            <a:normAutofit/>
          </a:bodyPr>
          <a:lstStyle/>
          <a:p>
            <a:pPr algn="r"/>
            <a:r>
              <a:rPr lang="en-GB" sz="3200" b="0" dirty="0" smtClean="0"/>
              <a:t>GTCS: George D Gray Award</a:t>
            </a:r>
          </a:p>
        </p:txBody>
      </p:sp>
      <p:sp>
        <p:nvSpPr>
          <p:cNvPr id="5123" name="Content Placeholder 2"/>
          <p:cNvSpPr>
            <a:spLocks noGrp="1"/>
          </p:cNvSpPr>
          <p:nvPr>
            <p:ph idx="1"/>
          </p:nvPr>
        </p:nvSpPr>
        <p:spPr>
          <a:xfrm>
            <a:off x="251520" y="1340768"/>
            <a:ext cx="8229600" cy="5256584"/>
          </a:xfrm>
        </p:spPr>
        <p:txBody>
          <a:bodyPr>
            <a:normAutofit/>
          </a:bodyPr>
          <a:lstStyle/>
          <a:p>
            <a:pPr>
              <a:buNone/>
            </a:pPr>
            <a:r>
              <a:rPr lang="en-GB" sz="2400" dirty="0" smtClean="0"/>
              <a:t>  </a:t>
            </a:r>
          </a:p>
        </p:txBody>
      </p:sp>
      <p:pic>
        <p:nvPicPr>
          <p:cNvPr id="5" name="Picture 2"/>
          <p:cNvPicPr>
            <a:picLocks noChangeAspect="1" noChangeArrowheads="1"/>
          </p:cNvPicPr>
          <p:nvPr/>
        </p:nvPicPr>
        <p:blipFill>
          <a:blip r:embed="rId2" cstate="print"/>
          <a:srcRect/>
          <a:stretch>
            <a:fillRect/>
          </a:stretch>
        </p:blipFill>
        <p:spPr bwMode="auto">
          <a:xfrm>
            <a:off x="179512" y="0"/>
            <a:ext cx="1123950" cy="80962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644008" y="980728"/>
            <a:ext cx="4248472" cy="561662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51520" y="980728"/>
            <a:ext cx="4104456" cy="56166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55984"/>
          </a:xfrm>
        </p:spPr>
        <p:txBody>
          <a:bodyPr>
            <a:normAutofit fontScale="85000" lnSpcReduction="20000"/>
          </a:bodyPr>
          <a:lstStyle/>
          <a:p>
            <a:r>
              <a:rPr lang="en-GB" sz="2800" dirty="0" smtClean="0">
                <a:solidFill>
                  <a:schemeClr val="accent4"/>
                </a:solidFill>
                <a:latin typeface="Lucida Sans Unicode" pitchFamily="34" charset="0"/>
                <a:ea typeface="Verdana" pitchFamily="34" charset="0"/>
                <a:cs typeface="Lucida Sans Unicode" pitchFamily="34" charset="0"/>
              </a:rPr>
              <a:t>Self-evaluation and critical reflection processes</a:t>
            </a:r>
          </a:p>
          <a:p>
            <a:r>
              <a:rPr lang="en-GB" sz="2800" dirty="0" smtClean="0">
                <a:latin typeface="Lucida Sans Unicode" pitchFamily="34" charset="0"/>
                <a:ea typeface="Verdana" pitchFamily="34" charset="0"/>
                <a:cs typeface="Lucida Sans Unicode" pitchFamily="34" charset="0"/>
              </a:rPr>
              <a:t>Experiential, action or enquiry-based learning</a:t>
            </a:r>
          </a:p>
          <a:p>
            <a:r>
              <a:rPr lang="en-GB" sz="2800" dirty="0" smtClean="0">
                <a:solidFill>
                  <a:schemeClr val="accent4"/>
                </a:solidFill>
                <a:latin typeface="Lucida Sans Unicode" pitchFamily="34" charset="0"/>
                <a:ea typeface="Verdana" pitchFamily="34" charset="0"/>
                <a:cs typeface="Lucida Sans Unicode" pitchFamily="34" charset="0"/>
              </a:rPr>
              <a:t>Professional dialogue with colleagues, other professionals, parents, and learners</a:t>
            </a:r>
          </a:p>
          <a:p>
            <a:r>
              <a:rPr lang="en-GB" sz="2800" dirty="0" smtClean="0">
                <a:latin typeface="Lucida Sans Unicode" pitchFamily="34" charset="0"/>
                <a:ea typeface="Verdana" pitchFamily="34" charset="0"/>
                <a:cs typeface="Lucida Sans Unicode" pitchFamily="34" charset="0"/>
              </a:rPr>
              <a:t>Focused professional reading and research</a:t>
            </a:r>
          </a:p>
          <a:p>
            <a:r>
              <a:rPr lang="en-GB" sz="2800" dirty="0" smtClean="0">
                <a:solidFill>
                  <a:schemeClr val="accent4"/>
                </a:solidFill>
                <a:latin typeface="Lucida Sans Unicode" pitchFamily="34" charset="0"/>
                <a:ea typeface="Verdana" pitchFamily="34" charset="0"/>
                <a:cs typeface="Lucida Sans Unicode" pitchFamily="34" charset="0"/>
              </a:rPr>
              <a:t>Leading or engaging in practitioner enquiry/action research</a:t>
            </a:r>
          </a:p>
          <a:p>
            <a:r>
              <a:rPr lang="en-GB" sz="2800" dirty="0" smtClean="0">
                <a:latin typeface="Lucida Sans Unicode" pitchFamily="34" charset="0"/>
                <a:ea typeface="Verdana" pitchFamily="34" charset="0"/>
                <a:cs typeface="Lucida Sans Unicode" pitchFamily="34" charset="0"/>
              </a:rPr>
              <a:t>Critical analysis of reading, learning and impact on professional practice</a:t>
            </a:r>
          </a:p>
          <a:p>
            <a:r>
              <a:rPr lang="en-GB" sz="2800" dirty="0" smtClean="0">
                <a:solidFill>
                  <a:schemeClr val="accent4"/>
                </a:solidFill>
                <a:latin typeface="Lucida Sans Unicode" pitchFamily="34" charset="0"/>
                <a:ea typeface="Verdana" pitchFamily="34" charset="0"/>
                <a:cs typeface="Lucida Sans Unicode" pitchFamily="34" charset="0"/>
              </a:rPr>
              <a:t>Learning about aspects of the curriculum or pedagogical practice</a:t>
            </a:r>
          </a:p>
          <a:p>
            <a:r>
              <a:rPr lang="en-GB" sz="2800" dirty="0" smtClean="0">
                <a:latin typeface="Lucida Sans Unicode" pitchFamily="34" charset="0"/>
                <a:ea typeface="Verdana" pitchFamily="34" charset="0"/>
                <a:cs typeface="Lucida Sans Unicode" pitchFamily="34" charset="0"/>
              </a:rPr>
              <a:t>Peer support e.g. coaching or mentoring</a:t>
            </a:r>
          </a:p>
          <a:p>
            <a:r>
              <a:rPr lang="en-GB" sz="2800" dirty="0" smtClean="0">
                <a:solidFill>
                  <a:schemeClr val="accent4"/>
                </a:solidFill>
                <a:latin typeface="Lucida Sans Unicode" pitchFamily="34" charset="0"/>
                <a:ea typeface="Verdana" pitchFamily="34" charset="0"/>
                <a:cs typeface="Lucida Sans Unicode" pitchFamily="34" charset="0"/>
              </a:rPr>
              <a:t>Classroom visits/peer observation</a:t>
            </a:r>
          </a:p>
          <a:p>
            <a:r>
              <a:rPr lang="en-GB" sz="2800" dirty="0" smtClean="0">
                <a:latin typeface="Lucida Sans Unicode" pitchFamily="34" charset="0"/>
                <a:ea typeface="Verdana" pitchFamily="34" charset="0"/>
                <a:cs typeface="Lucida Sans Unicode" pitchFamily="34" charset="0"/>
              </a:rPr>
              <a:t>Online learning/blogs</a:t>
            </a:r>
          </a:p>
          <a:p>
            <a:pPr>
              <a:buNone/>
            </a:pPr>
            <a:endParaRPr lang="en-GB" dirty="0"/>
          </a:p>
        </p:txBody>
      </p:sp>
      <p:sp>
        <p:nvSpPr>
          <p:cNvPr id="3" name="Title 2"/>
          <p:cNvSpPr>
            <a:spLocks noGrp="1"/>
          </p:cNvSpPr>
          <p:nvPr>
            <p:ph type="title"/>
          </p:nvPr>
        </p:nvSpPr>
        <p:spPr/>
        <p:txBody>
          <a:bodyPr>
            <a:normAutofit/>
          </a:bodyPr>
          <a:lstStyle/>
          <a:p>
            <a:pPr algn="r"/>
            <a:r>
              <a:rPr lang="en-GB" sz="2800" dirty="0" smtClean="0">
                <a:solidFill>
                  <a:srgbClr val="464646"/>
                </a:solidFill>
              </a:rPr>
              <a:t>GTCS: Supporting Professional Learning through Professional Update</a:t>
            </a:r>
            <a:endParaRPr lang="en-GB" sz="2800" dirty="0"/>
          </a:p>
        </p:txBody>
      </p:sp>
      <p:pic>
        <p:nvPicPr>
          <p:cNvPr id="4" name="Picture 2"/>
          <p:cNvPicPr>
            <a:picLocks noChangeAspect="1" noChangeArrowheads="1"/>
          </p:cNvPicPr>
          <p:nvPr/>
        </p:nvPicPr>
        <p:blipFill>
          <a:blip r:embed="rId2" cstate="print"/>
          <a:srcRect/>
          <a:stretch>
            <a:fillRect/>
          </a:stretch>
        </p:blipFill>
        <p:spPr bwMode="auto">
          <a:xfrm>
            <a:off x="467544" y="404664"/>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itchFamily="34" charset="0"/>
              <a:buChar char="•"/>
            </a:pPr>
            <a:r>
              <a:rPr lang="en-GB" sz="2400" b="1" dirty="0" smtClean="0"/>
              <a:t>Teacher Education Teachers' Work  Workshops</a:t>
            </a:r>
          </a:p>
          <a:p>
            <a:pPr>
              <a:buNone/>
            </a:pPr>
            <a:r>
              <a:rPr lang="en-GB" sz="2000" dirty="0" smtClean="0"/>
              <a:t>   The Teacher Education Teachers’ Work (TETW) Research network: a partnership between the University of Strathclyde and the University of Glasgow with the GTC Scotland. </a:t>
            </a:r>
          </a:p>
          <a:p>
            <a:pPr>
              <a:buNone/>
            </a:pPr>
            <a:endParaRPr lang="en-GB" sz="2400" dirty="0" smtClean="0"/>
          </a:p>
          <a:p>
            <a:pPr>
              <a:buFont typeface="Arial" pitchFamily="34" charset="0"/>
              <a:buChar char="•"/>
            </a:pPr>
            <a:r>
              <a:rPr lang="en-GB" sz="2400" dirty="0" smtClean="0"/>
              <a:t>Teacher Researcher Programme</a:t>
            </a:r>
          </a:p>
          <a:p>
            <a:pPr>
              <a:buFont typeface="Arial" pitchFamily="34" charset="0"/>
              <a:buChar char="•"/>
            </a:pPr>
            <a:endParaRPr lang="en-GB" sz="2400" dirty="0" smtClean="0"/>
          </a:p>
          <a:p>
            <a:pPr>
              <a:buFont typeface="Arial" pitchFamily="34" charset="0"/>
              <a:buChar char="•"/>
            </a:pPr>
            <a:endParaRPr lang="en-GB" dirty="0"/>
          </a:p>
        </p:txBody>
      </p:sp>
      <p:sp>
        <p:nvSpPr>
          <p:cNvPr id="3" name="Title 2"/>
          <p:cNvSpPr>
            <a:spLocks noGrp="1"/>
          </p:cNvSpPr>
          <p:nvPr>
            <p:ph type="title"/>
          </p:nvPr>
        </p:nvSpPr>
        <p:spPr/>
        <p:txBody>
          <a:bodyPr>
            <a:normAutofit/>
          </a:bodyPr>
          <a:lstStyle/>
          <a:p>
            <a:pPr algn="r"/>
            <a:r>
              <a:rPr lang="en-GB" sz="2800" dirty="0" smtClean="0">
                <a:solidFill>
                  <a:srgbClr val="464646"/>
                </a:solidFill>
              </a:rPr>
              <a:t>GTCS:</a:t>
            </a:r>
            <a:br>
              <a:rPr lang="en-GB" sz="2800" dirty="0" smtClean="0">
                <a:solidFill>
                  <a:srgbClr val="464646"/>
                </a:solidFill>
              </a:rPr>
            </a:br>
            <a:r>
              <a:rPr lang="en-GB" sz="2800" dirty="0" smtClean="0">
                <a:solidFill>
                  <a:srgbClr val="464646"/>
                </a:solidFill>
              </a:rPr>
              <a:t>Supporting Professional Learning</a:t>
            </a:r>
            <a:endParaRPr lang="en-GB" dirty="0"/>
          </a:p>
        </p:txBody>
      </p:sp>
      <p:pic>
        <p:nvPicPr>
          <p:cNvPr id="5" name="Picture 4"/>
          <p:cNvPicPr/>
          <p:nvPr/>
        </p:nvPicPr>
        <p:blipFill>
          <a:blip r:embed="rId2" cstate="print"/>
          <a:srcRect l="25492" t="21364" r="14494" b="42237"/>
          <a:stretch>
            <a:fillRect/>
          </a:stretch>
        </p:blipFill>
        <p:spPr bwMode="auto">
          <a:xfrm>
            <a:off x="0" y="3717032"/>
            <a:ext cx="9324528" cy="3140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95537" y="260350"/>
            <a:ext cx="8424614" cy="720725"/>
          </a:xfrm>
        </p:spPr>
        <p:txBody>
          <a:bodyPr>
            <a:normAutofit fontScale="90000"/>
          </a:bodyPr>
          <a:lstStyle/>
          <a:p>
            <a:pPr algn="r"/>
            <a:r>
              <a:rPr lang="en-GB" sz="3200" b="0" dirty="0" smtClean="0"/>
              <a:t>GTCS: Supporting Professional Learning through  Professional Recognition</a:t>
            </a:r>
          </a:p>
        </p:txBody>
      </p:sp>
      <p:sp>
        <p:nvSpPr>
          <p:cNvPr id="5123" name="Content Placeholder 2"/>
          <p:cNvSpPr>
            <a:spLocks noGrp="1"/>
          </p:cNvSpPr>
          <p:nvPr>
            <p:ph idx="1"/>
          </p:nvPr>
        </p:nvSpPr>
        <p:spPr>
          <a:xfrm>
            <a:off x="251520" y="1340768"/>
            <a:ext cx="8229600" cy="5256584"/>
          </a:xfrm>
        </p:spPr>
        <p:txBody>
          <a:bodyPr>
            <a:normAutofit/>
          </a:bodyPr>
          <a:lstStyle/>
          <a:p>
            <a:pPr>
              <a:buNone/>
            </a:pPr>
            <a:r>
              <a:rPr lang="en-GB" sz="2400" dirty="0" smtClean="0"/>
              <a:t>  Professional Recognition provides </a:t>
            </a:r>
          </a:p>
          <a:p>
            <a:pPr>
              <a:buNone/>
            </a:pPr>
            <a:r>
              <a:rPr lang="en-GB" sz="2400" dirty="0" smtClean="0"/>
              <a:t>  the opportunity for those who are </a:t>
            </a:r>
          </a:p>
          <a:p>
            <a:pPr>
              <a:buNone/>
            </a:pPr>
            <a:r>
              <a:rPr lang="en-GB" sz="2400" dirty="0" smtClean="0"/>
              <a:t>  fully registered with the GTCS and </a:t>
            </a:r>
          </a:p>
          <a:p>
            <a:pPr>
              <a:buNone/>
            </a:pPr>
            <a:r>
              <a:rPr lang="en-GB" sz="2400" dirty="0" smtClean="0"/>
              <a:t>  have completed one year of </a:t>
            </a:r>
          </a:p>
          <a:p>
            <a:pPr>
              <a:buNone/>
            </a:pPr>
            <a:r>
              <a:rPr lang="en-GB" sz="2400" dirty="0" smtClean="0"/>
              <a:t>  professional practice to focus </a:t>
            </a:r>
          </a:p>
          <a:p>
            <a:pPr>
              <a:buNone/>
            </a:pPr>
            <a:r>
              <a:rPr lang="en-GB" sz="2400" dirty="0" smtClean="0"/>
              <a:t>  on and develop their </a:t>
            </a:r>
          </a:p>
          <a:p>
            <a:pPr>
              <a:buNone/>
            </a:pPr>
            <a:r>
              <a:rPr lang="en-GB" sz="2400" dirty="0" smtClean="0"/>
              <a:t>  professional learning in </a:t>
            </a:r>
          </a:p>
          <a:p>
            <a:pPr>
              <a:buNone/>
            </a:pPr>
            <a:r>
              <a:rPr lang="en-GB" sz="2400" dirty="0" smtClean="0"/>
              <a:t>  particular areas of expertise </a:t>
            </a:r>
          </a:p>
          <a:p>
            <a:pPr>
              <a:buNone/>
            </a:pPr>
            <a:r>
              <a:rPr lang="en-GB" sz="2400" dirty="0" smtClean="0"/>
              <a:t>  and gain recognition for </a:t>
            </a:r>
          </a:p>
          <a:p>
            <a:pPr>
              <a:buNone/>
            </a:pPr>
            <a:r>
              <a:rPr lang="en-GB" sz="2400" dirty="0" smtClean="0"/>
              <a:t>  enhancing their knowledge, </a:t>
            </a:r>
          </a:p>
          <a:p>
            <a:pPr>
              <a:buNone/>
            </a:pPr>
            <a:r>
              <a:rPr lang="en-GB" sz="2400" dirty="0" smtClean="0"/>
              <a:t>  understanding and practice.</a:t>
            </a:r>
          </a:p>
        </p:txBody>
      </p:sp>
      <p:pic>
        <p:nvPicPr>
          <p:cNvPr id="4" name="Picture 2"/>
          <p:cNvPicPr>
            <a:picLocks noChangeAspect="1" noChangeArrowheads="1"/>
          </p:cNvPicPr>
          <p:nvPr/>
        </p:nvPicPr>
        <p:blipFill>
          <a:blip r:embed="rId2" cstate="print"/>
          <a:srcRect/>
          <a:stretch>
            <a:fillRect/>
          </a:stretch>
        </p:blipFill>
        <p:spPr bwMode="auto">
          <a:xfrm>
            <a:off x="5796136" y="2060848"/>
            <a:ext cx="3168352" cy="446449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79512" y="188640"/>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568" y="1412776"/>
            <a:ext cx="8229600" cy="4900000"/>
          </a:xfrm>
        </p:spPr>
        <p:txBody>
          <a:bodyPr>
            <a:normAutofit lnSpcReduction="10000"/>
          </a:bodyPr>
          <a:lstStyle/>
          <a:p>
            <a:r>
              <a:rPr lang="en-GB" sz="2400" dirty="0" smtClean="0"/>
              <a:t>Developing education for global citizenship</a:t>
            </a:r>
          </a:p>
          <a:p>
            <a:pPr>
              <a:buNone/>
            </a:pPr>
            <a:endParaRPr lang="en-GB" sz="2400" dirty="0" smtClean="0"/>
          </a:p>
          <a:p>
            <a:r>
              <a:rPr lang="en-GB" sz="2400" dirty="0" smtClean="0"/>
              <a:t>Supporting Pupil Learning: The Reflective Thinking Programme</a:t>
            </a:r>
          </a:p>
          <a:p>
            <a:pPr>
              <a:buNone/>
            </a:pPr>
            <a:endParaRPr lang="en-GB" sz="2400" dirty="0" smtClean="0"/>
          </a:p>
          <a:p>
            <a:r>
              <a:rPr lang="en-GB" sz="2400" dirty="0" smtClean="0"/>
              <a:t>Education and care of children and young people on the autistic spectrum</a:t>
            </a:r>
          </a:p>
          <a:p>
            <a:pPr>
              <a:buNone/>
            </a:pPr>
            <a:endParaRPr lang="en-GB" sz="2400" dirty="0" smtClean="0"/>
          </a:p>
          <a:p>
            <a:r>
              <a:rPr lang="en-GB" sz="2400" dirty="0" smtClean="0"/>
              <a:t>Leadership: Improving attainment of lowest performing 20%</a:t>
            </a:r>
          </a:p>
          <a:p>
            <a:pPr>
              <a:buNone/>
            </a:pPr>
            <a:endParaRPr lang="en-GB" sz="2400" dirty="0" smtClean="0"/>
          </a:p>
          <a:p>
            <a:r>
              <a:rPr lang="en-GB" sz="2400" dirty="0" smtClean="0"/>
              <a:t>Outdoor Learning: Duke of Edinburgh Awards Scheme</a:t>
            </a:r>
          </a:p>
          <a:p>
            <a:pPr>
              <a:buNone/>
            </a:pPr>
            <a:endParaRPr lang="en-GB" sz="2000" dirty="0" smtClean="0"/>
          </a:p>
          <a:p>
            <a:pPr>
              <a:buNone/>
            </a:pPr>
            <a:endParaRPr lang="en-GB" sz="2000" dirty="0"/>
          </a:p>
        </p:txBody>
      </p:sp>
      <p:sp>
        <p:nvSpPr>
          <p:cNvPr id="3" name="Title 2"/>
          <p:cNvSpPr>
            <a:spLocks noGrp="1"/>
          </p:cNvSpPr>
          <p:nvPr>
            <p:ph type="title"/>
          </p:nvPr>
        </p:nvSpPr>
        <p:spPr/>
        <p:txBody>
          <a:bodyPr>
            <a:normAutofit fontScale="90000"/>
          </a:bodyPr>
          <a:lstStyle/>
          <a:p>
            <a:pPr algn="r"/>
            <a:r>
              <a:rPr lang="en-GB" sz="3600" b="0" dirty="0" smtClean="0"/>
              <a:t>Examples of successful PR applications</a:t>
            </a:r>
            <a:endParaRPr lang="en-GB" sz="3600" b="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1026" name="Picture 2"/>
          <p:cNvPicPr>
            <a:picLocks noGrp="1" noChangeAspect="1" noChangeArrowheads="1"/>
          </p:cNvPicPr>
          <p:nvPr>
            <p:ph idx="1"/>
          </p:nvPr>
        </p:nvPicPr>
        <p:blipFill>
          <a:blip r:embed="rId2" cstate="print"/>
          <a:srcRect t="2751" b="3801"/>
          <a:stretch>
            <a:fillRect/>
          </a:stretch>
        </p:blipFill>
        <p:spPr bwMode="auto">
          <a:xfrm>
            <a:off x="-396552" y="0"/>
            <a:ext cx="1044116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GB" dirty="0"/>
          </a:p>
        </p:txBody>
      </p:sp>
      <p:sp>
        <p:nvSpPr>
          <p:cNvPr id="3" name="Title 2"/>
          <p:cNvSpPr>
            <a:spLocks noGrp="1"/>
          </p:cNvSpPr>
          <p:nvPr>
            <p:ph type="title"/>
          </p:nvPr>
        </p:nvSpPr>
        <p:spPr/>
        <p:txBody>
          <a:bodyPr/>
          <a:lstStyle/>
          <a:p>
            <a:endParaRPr lang="en-GB" dirty="0"/>
          </a:p>
        </p:txBody>
      </p:sp>
      <p:pic>
        <p:nvPicPr>
          <p:cNvPr id="1027" name="Picture 3"/>
          <p:cNvPicPr>
            <a:picLocks noChangeAspect="1" noChangeArrowheads="1"/>
          </p:cNvPicPr>
          <p:nvPr/>
        </p:nvPicPr>
        <p:blipFill>
          <a:blip r:embed="rId2" cstate="print"/>
          <a:srcRect t="15029" r="4522" b="331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8229600" cy="5472608"/>
          </a:xfrm>
        </p:spPr>
        <p:txBody>
          <a:bodyPr>
            <a:normAutofit lnSpcReduction="10000"/>
          </a:bodyPr>
          <a:lstStyle/>
          <a:p>
            <a:pPr>
              <a:buFont typeface="Arial" pitchFamily="34" charset="0"/>
              <a:buChar char="•"/>
            </a:pPr>
            <a:r>
              <a:rPr lang="en-GB" sz="2400" dirty="0" smtClean="0"/>
              <a:t>What constitutes a “research culture” – what might it look like?</a:t>
            </a:r>
          </a:p>
          <a:p>
            <a:pPr>
              <a:buFont typeface="Arial" pitchFamily="34" charset="0"/>
              <a:buChar char="•"/>
            </a:pPr>
            <a:endParaRPr lang="en-GB" sz="2400" dirty="0" smtClean="0"/>
          </a:p>
          <a:p>
            <a:pPr>
              <a:buFont typeface="Arial" pitchFamily="34" charset="0"/>
              <a:buChar char="•"/>
            </a:pPr>
            <a:r>
              <a:rPr lang="en-GB" sz="2400" dirty="0" smtClean="0"/>
              <a:t>How can national bodies and the research community best support teachers to access, communicate, use and interpret research?</a:t>
            </a:r>
          </a:p>
          <a:p>
            <a:pPr>
              <a:buNone/>
            </a:pPr>
            <a:endParaRPr lang="en-GB" sz="2400" dirty="0" smtClean="0"/>
          </a:p>
          <a:p>
            <a:pPr>
              <a:buFont typeface="Arial" pitchFamily="34" charset="0"/>
              <a:buChar char="•"/>
            </a:pPr>
            <a:r>
              <a:rPr lang="en-GB" sz="2400" dirty="0" smtClean="0"/>
              <a:t>How do we ensure that educational and leadership research is of value and relevance for both policy makers and practitioners?</a:t>
            </a:r>
          </a:p>
          <a:p>
            <a:pPr>
              <a:buNone/>
            </a:pPr>
            <a:endParaRPr lang="en-GB" sz="2400" dirty="0" smtClean="0"/>
          </a:p>
          <a:p>
            <a:pPr>
              <a:buFont typeface="Arial" pitchFamily="34" charset="0"/>
              <a:buChar char="•"/>
            </a:pPr>
            <a:r>
              <a:rPr lang="en-GB" sz="2400" dirty="0" smtClean="0"/>
              <a:t>How do we best foster collaborative approaches to the development of research into leadership and leadership development?</a:t>
            </a:r>
          </a:p>
          <a:p>
            <a:pPr>
              <a:buFont typeface="Arial" pitchFamily="34" charset="0"/>
              <a:buChar char="•"/>
            </a:pPr>
            <a:endParaRPr lang="en-GB" dirty="0" smtClean="0"/>
          </a:p>
          <a:p>
            <a:pPr>
              <a:buFont typeface="Arial" pitchFamily="34" charset="0"/>
              <a:buChar char="•"/>
            </a:pPr>
            <a:endParaRPr lang="en-GB" dirty="0"/>
          </a:p>
        </p:txBody>
      </p:sp>
      <p:sp>
        <p:nvSpPr>
          <p:cNvPr id="3" name="Title 2"/>
          <p:cNvSpPr>
            <a:spLocks noGrp="1"/>
          </p:cNvSpPr>
          <p:nvPr>
            <p:ph type="title"/>
          </p:nvPr>
        </p:nvSpPr>
        <p:spPr>
          <a:xfrm>
            <a:off x="611560" y="0"/>
            <a:ext cx="8229600" cy="1143000"/>
          </a:xfrm>
        </p:spPr>
        <p:txBody>
          <a:bodyPr/>
          <a:lstStyle/>
          <a:p>
            <a:pPr algn="r"/>
            <a:r>
              <a:rPr lang="en-GB" dirty="0" smtClean="0"/>
              <a:t>Questions</a:t>
            </a: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GB" dirty="0"/>
          </a:p>
        </p:txBody>
      </p:sp>
      <p:sp>
        <p:nvSpPr>
          <p:cNvPr id="3" name="Title 2"/>
          <p:cNvSpPr>
            <a:spLocks noGrp="1"/>
          </p:cNvSpPr>
          <p:nvPr>
            <p:ph type="title"/>
          </p:nvPr>
        </p:nvSpPr>
        <p:spPr>
          <a:xfrm>
            <a:off x="467544" y="188640"/>
            <a:ext cx="8229600" cy="1143000"/>
          </a:xfrm>
        </p:spPr>
        <p:txBody>
          <a:bodyPr>
            <a:noAutofit/>
          </a:bodyPr>
          <a:lstStyle/>
          <a:p>
            <a:pPr algn="r"/>
            <a:r>
              <a:rPr lang="en-GB" sz="3600" dirty="0" smtClean="0"/>
              <a:t>The value and relevance of educational research</a:t>
            </a:r>
            <a:endParaRPr lang="en-GB" sz="3600"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pic>
        <p:nvPicPr>
          <p:cNvPr id="5" name="Picture 4"/>
          <p:cNvPicPr/>
          <p:nvPr/>
        </p:nvPicPr>
        <p:blipFill>
          <a:blip r:embed="rId3" cstate="print"/>
          <a:srcRect r="37219"/>
          <a:stretch>
            <a:fillRect/>
          </a:stretch>
        </p:blipFill>
        <p:spPr bwMode="auto">
          <a:xfrm>
            <a:off x="0" y="1196752"/>
            <a:ext cx="9144000" cy="56612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771800" y="1052736"/>
            <a:ext cx="7345362" cy="720725"/>
          </a:xfrm>
        </p:spPr>
        <p:txBody>
          <a:bodyPr/>
          <a:lstStyle/>
          <a:p>
            <a:pPr eaLnBrk="1" hangingPunct="1"/>
            <a:r>
              <a:rPr lang="en-GB" dirty="0" smtClean="0"/>
              <a:t>GTC Scotland</a:t>
            </a:r>
          </a:p>
        </p:txBody>
      </p:sp>
      <p:sp>
        <p:nvSpPr>
          <p:cNvPr id="33795" name="Content Placeholder 2"/>
          <p:cNvSpPr>
            <a:spLocks noGrp="1"/>
          </p:cNvSpPr>
          <p:nvPr>
            <p:ph idx="1"/>
          </p:nvPr>
        </p:nvSpPr>
        <p:spPr>
          <a:xfrm>
            <a:off x="428625" y="2571750"/>
            <a:ext cx="8286750" cy="3738563"/>
          </a:xfrm>
        </p:spPr>
        <p:txBody>
          <a:bodyPr/>
          <a:lstStyle/>
          <a:p>
            <a:pPr algn="ctr" eaLnBrk="1" hangingPunct="1">
              <a:spcBef>
                <a:spcPct val="0"/>
              </a:spcBef>
              <a:spcAft>
                <a:spcPts val="3600"/>
              </a:spcAft>
              <a:buFont typeface="Wingdings" pitchFamily="2" charset="2"/>
              <a:buNone/>
              <a:defRPr/>
            </a:pPr>
            <a:r>
              <a:rPr lang="en-GB" u="sng" dirty="0" smtClean="0"/>
              <a:t>ken.muir@gtcs.org.uk</a:t>
            </a:r>
          </a:p>
          <a:p>
            <a:pPr algn="ctr" eaLnBrk="1" hangingPunct="1">
              <a:buFont typeface="Wingdings" pitchFamily="2" charset="2"/>
              <a:buNone/>
              <a:defRPr/>
            </a:pPr>
            <a:endParaRPr lang="en-GB" u="sng" dirty="0" smtClean="0"/>
          </a:p>
          <a:p>
            <a:pPr algn="ctr" eaLnBrk="1" hangingPunct="1">
              <a:buFont typeface="Arial" charset="0"/>
              <a:buNone/>
              <a:defRPr/>
            </a:pPr>
            <a:r>
              <a:rPr lang="en-GB" dirty="0" smtClean="0"/>
              <a:t>	Twitter @GTCSKen</a:t>
            </a:r>
            <a:endParaRPr lang="en-GB" u="sng" dirty="0" smtClean="0"/>
          </a:p>
        </p:txBody>
      </p:sp>
      <p:pic>
        <p:nvPicPr>
          <p:cNvPr id="4" name="Picture 2"/>
          <p:cNvPicPr>
            <a:picLocks noChangeAspect="1" noChangeArrowheads="1"/>
          </p:cNvPicPr>
          <p:nvPr/>
        </p:nvPicPr>
        <p:blipFill>
          <a:blip r:embed="rId3"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340768"/>
            <a:ext cx="8496944" cy="5517232"/>
          </a:xfrm>
        </p:spPr>
        <p:txBody>
          <a:bodyPr>
            <a:normAutofit lnSpcReduction="10000"/>
          </a:bodyPr>
          <a:lstStyle/>
          <a:p>
            <a:pPr>
              <a:buNone/>
            </a:pPr>
            <a:r>
              <a:rPr lang="en-GB" sz="2400" dirty="0" smtClean="0"/>
              <a:t>“Collaborative enquiry has been associated with the democratising of research relations, the promotion of collegial practices and the encouragement of participatory decision making in schools.... </a:t>
            </a:r>
          </a:p>
          <a:p>
            <a:pPr>
              <a:buNone/>
            </a:pPr>
            <a:endParaRPr lang="en-GB" sz="2400" dirty="0" smtClean="0"/>
          </a:p>
          <a:p>
            <a:pPr>
              <a:buNone/>
            </a:pPr>
            <a:r>
              <a:rPr lang="en-GB" sz="2400" dirty="0" smtClean="0"/>
              <a:t> Proponents of teacher research have argued that conventional “outsider” research contributes to the disenfranchisement of teachers....</a:t>
            </a:r>
          </a:p>
          <a:p>
            <a:pPr>
              <a:buNone/>
            </a:pPr>
            <a:endParaRPr lang="en-GB" sz="2400" dirty="0" smtClean="0"/>
          </a:p>
          <a:p>
            <a:pPr>
              <a:buNone/>
            </a:pPr>
            <a:r>
              <a:rPr lang="en-GB" sz="2400" dirty="0" smtClean="0"/>
              <a:t>Teacher research is aligned with a commitment to move from “communities of practice” towards “professional learning communities.”</a:t>
            </a:r>
          </a:p>
          <a:p>
            <a:pPr>
              <a:buNone/>
            </a:pPr>
            <a:endParaRPr lang="en-GB" sz="2400" dirty="0" smtClean="0"/>
          </a:p>
          <a:p>
            <a:pPr>
              <a:buNone/>
            </a:pPr>
            <a:r>
              <a:rPr lang="en-GB" sz="1800" i="1" dirty="0" smtClean="0"/>
              <a:t>                Teachers as researchers: initial experiences within the Scottish   </a:t>
            </a:r>
          </a:p>
          <a:p>
            <a:pPr>
              <a:buNone/>
            </a:pPr>
            <a:r>
              <a:rPr lang="en-GB" sz="1800" i="1" dirty="0" smtClean="0"/>
              <a:t>                        “Schools of Ambition”   Hulme, Lowden and Elliot  (2009)</a:t>
            </a:r>
            <a:endParaRPr lang="en-GB" sz="1800" dirty="0" smtClean="0"/>
          </a:p>
          <a:p>
            <a:pPr>
              <a:buNone/>
            </a:pPr>
            <a:endParaRPr lang="en-GB" sz="2400" dirty="0" smtClean="0"/>
          </a:p>
          <a:p>
            <a:pPr>
              <a:buNone/>
            </a:pPr>
            <a:endParaRPr lang="en-GB" sz="2400" dirty="0"/>
          </a:p>
        </p:txBody>
      </p:sp>
      <p:sp>
        <p:nvSpPr>
          <p:cNvPr id="3" name="Title 2"/>
          <p:cNvSpPr>
            <a:spLocks noGrp="1"/>
          </p:cNvSpPr>
          <p:nvPr>
            <p:ph type="title"/>
          </p:nvPr>
        </p:nvSpPr>
        <p:spPr>
          <a:xfrm>
            <a:off x="755576" y="188640"/>
            <a:ext cx="8229600" cy="1143000"/>
          </a:xfrm>
        </p:spPr>
        <p:txBody>
          <a:bodyPr/>
          <a:lstStyle/>
          <a:p>
            <a:pPr algn="r"/>
            <a:r>
              <a:rPr lang="en-GB" dirty="0" smtClean="0"/>
              <a:t>Teachers as researchers</a:t>
            </a: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algn="r">
              <a:defRPr/>
            </a:pPr>
            <a:r>
              <a:rPr lang="en-GB" sz="3600" b="1" dirty="0" smtClean="0">
                <a:solidFill>
                  <a:schemeClr val="tx1">
                    <a:lumMod val="65000"/>
                    <a:lumOff val="35000"/>
                  </a:schemeClr>
                </a:solidFill>
              </a:rPr>
              <a:t>Teachers as researchers</a:t>
            </a:r>
          </a:p>
        </p:txBody>
      </p:sp>
      <p:sp>
        <p:nvSpPr>
          <p:cNvPr id="13315" name="Content Placeholder 2"/>
          <p:cNvSpPr>
            <a:spLocks noGrp="1"/>
          </p:cNvSpPr>
          <p:nvPr>
            <p:ph idx="1"/>
          </p:nvPr>
        </p:nvSpPr>
        <p:spPr>
          <a:xfrm>
            <a:off x="457200" y="1600200"/>
            <a:ext cx="8229600" cy="5257800"/>
          </a:xfrm>
        </p:spPr>
        <p:txBody>
          <a:bodyPr>
            <a:normAutofit/>
          </a:bodyPr>
          <a:lstStyle/>
          <a:p>
            <a:pPr>
              <a:buFont typeface="Arial" charset="0"/>
              <a:buNone/>
            </a:pPr>
            <a:r>
              <a:rPr lang="en-GB" sz="2800" dirty="0" smtClean="0">
                <a:ea typeface="Verdana" pitchFamily="34" charset="0"/>
                <a:cs typeface="Verdana" pitchFamily="34" charset="0"/>
              </a:rPr>
              <a:t>Teachers should be:</a:t>
            </a:r>
          </a:p>
          <a:p>
            <a:pPr>
              <a:buFont typeface="Arial" charset="0"/>
              <a:buNone/>
            </a:pPr>
            <a:r>
              <a:rPr lang="en-GB" sz="2800" dirty="0" smtClean="0">
                <a:ea typeface="Verdana" pitchFamily="34" charset="0"/>
                <a:cs typeface="Verdana" pitchFamily="34" charset="0"/>
              </a:rPr>
              <a:t>  “Increasingly expert practitioners whose professional practice and relationships are rooted in strong values, who take responsibility for their own development and who are developing their capacity both to use and contribute to the collective understanding of the teaching and learning process.”</a:t>
            </a:r>
          </a:p>
          <a:p>
            <a:pPr>
              <a:buFont typeface="Arial" charset="0"/>
              <a:buNone/>
            </a:pPr>
            <a:r>
              <a:rPr lang="en-GB" sz="2400" dirty="0" smtClean="0"/>
              <a:t>	</a:t>
            </a:r>
          </a:p>
          <a:p>
            <a:pPr>
              <a:buFont typeface="Arial" charset="0"/>
              <a:buNone/>
            </a:pPr>
            <a:r>
              <a:rPr lang="en-GB" sz="2400" dirty="0" smtClean="0"/>
              <a:t>		                  </a:t>
            </a:r>
            <a:r>
              <a:rPr lang="en-GB" sz="2400" b="1" i="1" dirty="0" smtClean="0">
                <a:solidFill>
                  <a:schemeClr val="tx2"/>
                </a:solidFill>
              </a:rPr>
              <a:t>“Teaching Scotland’s Future” 2011</a:t>
            </a:r>
          </a:p>
        </p:txBody>
      </p:sp>
      <p:pic>
        <p:nvPicPr>
          <p:cNvPr id="4" name="Picture 2"/>
          <p:cNvPicPr>
            <a:picLocks noChangeAspect="1" noChangeArrowheads="1"/>
          </p:cNvPicPr>
          <p:nvPr/>
        </p:nvPicPr>
        <p:blipFill>
          <a:blip r:embed="rId2" cstate="print"/>
          <a:srcRect/>
          <a:stretch>
            <a:fillRect/>
          </a:stretch>
        </p:blipFill>
        <p:spPr bwMode="auto">
          <a:xfrm>
            <a:off x="251520" y="332656"/>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116024"/>
          </a:xfrm>
        </p:spPr>
        <p:txBody>
          <a:bodyPr>
            <a:normAutofit fontScale="92500" lnSpcReduction="10000"/>
          </a:bodyPr>
          <a:lstStyle/>
          <a:p>
            <a:pPr>
              <a:buFont typeface="Arial" charset="0"/>
              <a:buNone/>
              <a:defRPr/>
            </a:pPr>
            <a:r>
              <a:rPr lang="en-GB" sz="3000" dirty="0" smtClean="0">
                <a:latin typeface="Lucida Sans Unicode" pitchFamily="34" charset="0"/>
                <a:ea typeface="Verdana" pitchFamily="34" charset="0"/>
                <a:cs typeface="Lucida Sans Unicode" pitchFamily="34" charset="0"/>
              </a:rPr>
              <a:t>“ The most successful education systems invest in developing their teachers as reflective, accomplished and </a:t>
            </a:r>
            <a:r>
              <a:rPr lang="en-GB" sz="3000" b="1" u="sng" dirty="0" smtClean="0">
                <a:latin typeface="Lucida Sans Unicode" pitchFamily="34" charset="0"/>
                <a:ea typeface="Verdana" pitchFamily="34" charset="0"/>
                <a:cs typeface="Lucida Sans Unicode" pitchFamily="34" charset="0"/>
              </a:rPr>
              <a:t>enquiring professionals </a:t>
            </a:r>
            <a:r>
              <a:rPr lang="en-GB" sz="3000" dirty="0" smtClean="0">
                <a:latin typeface="Lucida Sans Unicode" pitchFamily="34" charset="0"/>
                <a:ea typeface="Verdana" pitchFamily="34" charset="0"/>
                <a:cs typeface="Lucida Sans Unicode" pitchFamily="34" charset="0"/>
              </a:rPr>
              <a:t>who are able, not simply to teach successfully in relation to current external expectations, but who have the capacity to engage fully with the complexities of education and to be key actors in shaping and leading educational change”.</a:t>
            </a:r>
            <a:r>
              <a:rPr lang="en-GB" sz="3000" dirty="0" smtClean="0">
                <a:latin typeface="Verdana" pitchFamily="34" charset="0"/>
                <a:ea typeface="Verdana" pitchFamily="34" charset="0"/>
                <a:cs typeface="Verdana" pitchFamily="34" charset="0"/>
              </a:rPr>
              <a:t>	</a:t>
            </a:r>
            <a:r>
              <a:rPr lang="en-GB" dirty="0" smtClean="0"/>
              <a:t>	</a:t>
            </a:r>
          </a:p>
          <a:p>
            <a:pPr>
              <a:buFont typeface="Arial" charset="0"/>
              <a:buNone/>
              <a:defRPr/>
            </a:pPr>
            <a:endParaRPr lang="en-GB" dirty="0" smtClean="0"/>
          </a:p>
          <a:p>
            <a:pPr>
              <a:buFont typeface="Arial" charset="0"/>
              <a:buNone/>
              <a:defRPr/>
            </a:pPr>
            <a:r>
              <a:rPr lang="en-GB" dirty="0" smtClean="0"/>
              <a:t>			</a:t>
            </a:r>
            <a:r>
              <a:rPr lang="en-GB" b="1" i="1" dirty="0" smtClean="0">
                <a:solidFill>
                  <a:schemeClr val="tx2"/>
                </a:solidFill>
              </a:rPr>
              <a:t> 		</a:t>
            </a:r>
          </a:p>
          <a:p>
            <a:pPr>
              <a:buFont typeface="Arial" charset="0"/>
              <a:buNone/>
              <a:defRPr/>
            </a:pPr>
            <a:r>
              <a:rPr lang="en-GB" b="1" i="1" dirty="0" smtClean="0">
                <a:solidFill>
                  <a:schemeClr val="tx2"/>
                </a:solidFill>
              </a:rPr>
              <a:t>			        “Teaching Scotland’s Future” 2011</a:t>
            </a:r>
            <a:endParaRPr lang="en-GB" sz="2400" b="1" i="1" dirty="0" smtClean="0">
              <a:solidFill>
                <a:schemeClr val="tx2"/>
              </a:solidFill>
            </a:endParaRPr>
          </a:p>
          <a:p>
            <a:pPr>
              <a:buNone/>
            </a:pPr>
            <a:endParaRPr lang="en-GB" dirty="0"/>
          </a:p>
        </p:txBody>
      </p:sp>
      <p:sp>
        <p:nvSpPr>
          <p:cNvPr id="3" name="Title 2"/>
          <p:cNvSpPr>
            <a:spLocks noGrp="1"/>
          </p:cNvSpPr>
          <p:nvPr>
            <p:ph type="title"/>
          </p:nvPr>
        </p:nvSpPr>
        <p:spPr/>
        <p:txBody>
          <a:bodyPr/>
          <a:lstStyle/>
          <a:p>
            <a:r>
              <a:rPr lang="en-GB" dirty="0" smtClean="0"/>
              <a:t>	</a:t>
            </a: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323528" y="332656"/>
            <a:ext cx="1123950" cy="809625"/>
          </a:xfrm>
          <a:prstGeom prst="rect">
            <a:avLst/>
          </a:prstGeom>
          <a:noFill/>
          <a:ln w="9525">
            <a:noFill/>
            <a:miter lim="800000"/>
            <a:headEnd/>
            <a:tailEnd/>
          </a:ln>
        </p:spPr>
      </p:pic>
      <p:sp>
        <p:nvSpPr>
          <p:cNvPr id="5" name="TextBox 4"/>
          <p:cNvSpPr txBox="1"/>
          <p:nvPr/>
        </p:nvSpPr>
        <p:spPr>
          <a:xfrm>
            <a:off x="1835696" y="332656"/>
            <a:ext cx="6768752" cy="646331"/>
          </a:xfrm>
          <a:prstGeom prst="rect">
            <a:avLst/>
          </a:prstGeom>
          <a:noFill/>
        </p:spPr>
        <p:txBody>
          <a:bodyPr wrap="square" rtlCol="0">
            <a:spAutoFit/>
          </a:bodyPr>
          <a:lstStyle/>
          <a:p>
            <a:pPr algn="r"/>
            <a:r>
              <a:rPr lang="en-GB" sz="3600" b="1" dirty="0" smtClean="0">
                <a:solidFill>
                  <a:schemeClr val="tx1">
                    <a:lumMod val="50000"/>
                    <a:lumOff val="50000"/>
                  </a:schemeClr>
                </a:solidFill>
                <a:latin typeface="+mj-lt"/>
                <a:cs typeface="Lucida Sans Unicode" pitchFamily="34" charset="0"/>
              </a:rPr>
              <a:t>Teachers as researchers</a:t>
            </a:r>
            <a:endParaRPr lang="en-GB" sz="3600" b="1" dirty="0">
              <a:solidFill>
                <a:schemeClr val="tx1">
                  <a:lumMod val="50000"/>
                  <a:lumOff val="50000"/>
                </a:schemeClr>
              </a:solidFill>
              <a:latin typeface="+mj-lt"/>
              <a:cs typeface="Lucida Sans Unicode"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916832"/>
            <a:ext cx="8229600" cy="4525963"/>
          </a:xfrm>
        </p:spPr>
        <p:txBody>
          <a:bodyPr/>
          <a:lstStyle/>
          <a:p>
            <a:pPr>
              <a:buFont typeface="Arial" pitchFamily="34" charset="0"/>
              <a:buChar char="•"/>
            </a:pPr>
            <a:r>
              <a:rPr lang="en-GB" dirty="0" smtClean="0"/>
              <a:t>8 schools (4 primary; 3 secondary; 1 special) and 2 colleges</a:t>
            </a:r>
          </a:p>
          <a:p>
            <a:pPr>
              <a:buNone/>
            </a:pPr>
            <a:endParaRPr lang="en-GB" dirty="0" smtClean="0"/>
          </a:p>
          <a:p>
            <a:pPr>
              <a:buFont typeface="Arial" pitchFamily="34" charset="0"/>
              <a:buChar char="•"/>
            </a:pPr>
            <a:r>
              <a:rPr lang="en-GB" dirty="0" smtClean="0"/>
              <a:t>“What are your views on teachers as </a:t>
            </a:r>
          </a:p>
          <a:p>
            <a:pPr>
              <a:buNone/>
            </a:pPr>
            <a:r>
              <a:rPr lang="en-GB" dirty="0" smtClean="0"/>
              <a:t>    researchers?”</a:t>
            </a:r>
          </a:p>
          <a:p>
            <a:pPr>
              <a:buNone/>
            </a:pPr>
            <a:endParaRPr lang="en-GB" dirty="0" smtClean="0"/>
          </a:p>
          <a:p>
            <a:pPr>
              <a:buFont typeface="Arial" pitchFamily="34" charset="0"/>
              <a:buChar char="•"/>
            </a:pPr>
            <a:r>
              <a:rPr lang="en-GB" dirty="0" smtClean="0"/>
              <a:t>“To what extent is engagement with research  </a:t>
            </a:r>
          </a:p>
          <a:p>
            <a:pPr>
              <a:buNone/>
            </a:pPr>
            <a:r>
              <a:rPr lang="en-GB" dirty="0" smtClean="0"/>
              <a:t>    actively encouraged in your school/college?”</a:t>
            </a:r>
          </a:p>
          <a:p>
            <a:pPr>
              <a:buFont typeface="Arial" pitchFamily="34" charset="0"/>
              <a:buChar char="•"/>
            </a:pPr>
            <a:endParaRPr lang="en-GB" dirty="0"/>
          </a:p>
        </p:txBody>
      </p:sp>
      <p:sp>
        <p:nvSpPr>
          <p:cNvPr id="3" name="Title 2"/>
          <p:cNvSpPr>
            <a:spLocks noGrp="1"/>
          </p:cNvSpPr>
          <p:nvPr>
            <p:ph type="title"/>
          </p:nvPr>
        </p:nvSpPr>
        <p:spPr/>
        <p:txBody>
          <a:bodyPr>
            <a:noAutofit/>
          </a:bodyPr>
          <a:lstStyle/>
          <a:p>
            <a:pPr algn="r"/>
            <a:r>
              <a:rPr lang="en-GB" sz="3600" dirty="0" smtClean="0"/>
              <a:t>Promoting a Research Culture in Schools</a:t>
            </a:r>
            <a:endParaRPr lang="en-GB" sz="3600"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808"/>
            <a:ext cx="8435280" cy="4306483"/>
          </a:xfrm>
        </p:spPr>
        <p:txBody>
          <a:bodyPr>
            <a:normAutofit fontScale="92500"/>
          </a:bodyPr>
          <a:lstStyle/>
          <a:p>
            <a:pPr>
              <a:buNone/>
            </a:pPr>
            <a:r>
              <a:rPr lang="en-GB" dirty="0" smtClean="0"/>
              <a:t>“ You’re kidding. I haven’t enough time to do the day job as it is.”</a:t>
            </a:r>
          </a:p>
          <a:p>
            <a:pPr>
              <a:buNone/>
            </a:pPr>
            <a:endParaRPr lang="en-GB" dirty="0" smtClean="0"/>
          </a:p>
          <a:p>
            <a:pPr>
              <a:buNone/>
            </a:pPr>
            <a:r>
              <a:rPr lang="en-GB" dirty="0" smtClean="0"/>
              <a:t>“ I don’t think that’s what teachers do... It’s more for universities to do research.”</a:t>
            </a:r>
          </a:p>
          <a:p>
            <a:pPr>
              <a:buNone/>
            </a:pPr>
            <a:endParaRPr lang="en-GB" dirty="0" smtClean="0"/>
          </a:p>
          <a:p>
            <a:pPr>
              <a:buNone/>
            </a:pPr>
            <a:r>
              <a:rPr lang="en-GB" dirty="0" smtClean="0"/>
              <a:t>“ It depends on what you mean by “research” but if you mean experimenting with things in my class, then I do it every day...it’s how I can improve things. I suppose that’s a kind of research, isn’t it?</a:t>
            </a:r>
            <a:endParaRPr lang="en-GB" dirty="0"/>
          </a:p>
        </p:txBody>
      </p:sp>
      <p:sp>
        <p:nvSpPr>
          <p:cNvPr id="3" name="Title 2"/>
          <p:cNvSpPr>
            <a:spLocks noGrp="1"/>
          </p:cNvSpPr>
          <p:nvPr>
            <p:ph type="title"/>
          </p:nvPr>
        </p:nvSpPr>
        <p:spPr>
          <a:xfrm>
            <a:off x="467544" y="548680"/>
            <a:ext cx="8208912" cy="1143000"/>
          </a:xfrm>
        </p:spPr>
        <p:txBody>
          <a:bodyPr>
            <a:normAutofit fontScale="90000"/>
          </a:bodyPr>
          <a:lstStyle/>
          <a:p>
            <a:pPr algn="r"/>
            <a:r>
              <a:rPr lang="en-GB" dirty="0" smtClean="0"/>
              <a:t>“</a:t>
            </a:r>
            <a:r>
              <a:rPr lang="en-GB" sz="4000" dirty="0" smtClean="0"/>
              <a:t>What are your views on teachers   as researchers?”</a:t>
            </a:r>
            <a:r>
              <a:rPr lang="en-GB" dirty="0" smtClean="0"/>
              <a:t/>
            </a:r>
            <a:br>
              <a:rPr lang="en-GB" dirty="0" smtClean="0"/>
            </a:b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251520" y="260648"/>
            <a:ext cx="1123950"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AE901A7BB20040A5D1C718460F2043" ma:contentTypeVersion="0" ma:contentTypeDescription="Create a new document." ma:contentTypeScope="" ma:versionID="cd2e998d9d88ed141629728f2a1444f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B7AC82-13BD-4EE4-AF7B-B5A4CF85839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E0E4221-5D27-4C93-858D-F734A06F13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293141D-BB2E-4D52-902F-109F76BB26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3275</TotalTime>
  <Words>1392</Words>
  <Application>Microsoft Office PowerPoint</Application>
  <PresentationFormat>On-screen Show (4:3)</PresentationFormat>
  <Paragraphs>207</Paragraphs>
  <Slides>40</Slides>
  <Notes>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Concourse</vt:lpstr>
      <vt:lpstr>Promoting a Research Culture in Schools</vt:lpstr>
      <vt:lpstr>Teachers as researchers</vt:lpstr>
      <vt:lpstr>Teachers as researchers</vt:lpstr>
      <vt:lpstr>The value and relevance of educational research</vt:lpstr>
      <vt:lpstr>Teachers as researchers</vt:lpstr>
      <vt:lpstr>Teachers as researchers</vt:lpstr>
      <vt:lpstr> </vt:lpstr>
      <vt:lpstr>Promoting a Research Culture in Schools</vt:lpstr>
      <vt:lpstr>“What are your views on teachers   as researchers?” </vt:lpstr>
      <vt:lpstr>“To what extent is engagement with research actively encouraged in your school/college?” </vt:lpstr>
      <vt:lpstr>Slide 11</vt:lpstr>
      <vt:lpstr>....we have a problem....</vt:lpstr>
      <vt:lpstr>Interpretations of “research”</vt:lpstr>
      <vt:lpstr>“The Research Delusion” Dylan Wiliam </vt:lpstr>
      <vt:lpstr>“The Research Delusion” Dylan Wiliam </vt:lpstr>
      <vt:lpstr>“The Research Delusion” Dylan Wiliam </vt:lpstr>
      <vt:lpstr>Interpretations of “research”</vt:lpstr>
      <vt:lpstr>GTCS: Using Professional Standards to support Professional Learning</vt:lpstr>
      <vt:lpstr>Professional Standards</vt:lpstr>
      <vt:lpstr>Research and GTCS Standards</vt:lpstr>
      <vt:lpstr>Research and GTCS Standards</vt:lpstr>
      <vt:lpstr>Professional Standards and Career-Long Learning</vt:lpstr>
      <vt:lpstr>Slide 23</vt:lpstr>
      <vt:lpstr>GTCS: Supporting Professional Learning</vt:lpstr>
      <vt:lpstr>Slide 25</vt:lpstr>
      <vt:lpstr>Slide 26</vt:lpstr>
      <vt:lpstr>Slide 27</vt:lpstr>
      <vt:lpstr>Slide 28</vt:lpstr>
      <vt:lpstr>Recommended Research and Reading</vt:lpstr>
      <vt:lpstr>Slide 30</vt:lpstr>
      <vt:lpstr>Slide 31</vt:lpstr>
      <vt:lpstr>GTCS: George D Gray Award</vt:lpstr>
      <vt:lpstr>GTCS: Supporting Professional Learning through Professional Update</vt:lpstr>
      <vt:lpstr>GTCS: Supporting Professional Learning</vt:lpstr>
      <vt:lpstr>GTCS: Supporting Professional Learning through  Professional Recognition</vt:lpstr>
      <vt:lpstr>Examples of successful PR applications</vt:lpstr>
      <vt:lpstr>Slide 37</vt:lpstr>
      <vt:lpstr>Slide 38</vt:lpstr>
      <vt:lpstr>Questions</vt:lpstr>
      <vt:lpstr>GTC Scotland</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Reinvigorating Teacher Professionalism</dc:title>
  <dc:creator>kenmuir</dc:creator>
  <cp:lastModifiedBy>kenmuir</cp:lastModifiedBy>
  <cp:revision>279</cp:revision>
  <dcterms:created xsi:type="dcterms:W3CDTF">2014-10-21T10:14:20Z</dcterms:created>
  <dcterms:modified xsi:type="dcterms:W3CDTF">2015-04-28T05:59:45Z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0x010100CCAE901A7BB20040A5D1C718460F2043</vt:lpwstr>
  </property>
</Properties>
</file>